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  <p:sldMasterId id="2147483701" r:id="rId6"/>
    <p:sldMasterId id="2147483681" r:id="rId7"/>
    <p:sldMasterId id="2147483708" r:id="rId8"/>
    <p:sldMasterId id="2147483719" r:id="rId9"/>
  </p:sldMasterIdLst>
  <p:notesMasterIdLst>
    <p:notesMasterId r:id="rId23"/>
  </p:notesMasterIdLst>
  <p:handoutMasterIdLst>
    <p:handoutMasterId r:id="rId24"/>
  </p:handoutMasterIdLst>
  <p:sldIdLst>
    <p:sldId id="280" r:id="rId10"/>
    <p:sldId id="297" r:id="rId11"/>
    <p:sldId id="298" r:id="rId12"/>
    <p:sldId id="299" r:id="rId13"/>
    <p:sldId id="300" r:id="rId14"/>
    <p:sldId id="290" r:id="rId15"/>
    <p:sldId id="295" r:id="rId16"/>
    <p:sldId id="291" r:id="rId17"/>
    <p:sldId id="292" r:id="rId18"/>
    <p:sldId id="293" r:id="rId19"/>
    <p:sldId id="294" r:id="rId20"/>
    <p:sldId id="296" r:id="rId21"/>
    <p:sldId id="281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13E"/>
    <a:srgbClr val="D1AF84"/>
    <a:srgbClr val="3D454C"/>
    <a:srgbClr val="DEC5A6"/>
    <a:srgbClr val="E0AA26"/>
    <a:srgbClr val="898E97"/>
    <a:srgbClr val="A9ABB2"/>
    <a:srgbClr val="FBE3A5"/>
    <a:srgbClr val="F9D97C"/>
    <a:srgbClr val="1A2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8" autoAdjust="0"/>
    <p:restoredTop sz="79389" autoAdjust="0"/>
  </p:normalViewPr>
  <p:slideViewPr>
    <p:cSldViewPr snapToGrid="0" snapToObjects="1">
      <p:cViewPr>
        <p:scale>
          <a:sx n="100" d="100"/>
          <a:sy n="100" d="100"/>
        </p:scale>
        <p:origin x="720" y="-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2574" y="10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F6E208D-158E-468E-9C24-D662B92BE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475ED88-349A-4682-B8CD-A573756E2F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573D-56A2-4FA9-8037-418CB95CA259}" type="datetimeFigureOut">
              <a:rPr lang="hu-HU" smtClean="0"/>
              <a:t>2021. 02. 23.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D3AA1DA-CBB1-4B16-941B-0DE59B3F95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28A9F0-43C4-4CAF-97D4-EE8ECB529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AA2A3-65F5-4D35-8232-6947BAD325D3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59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9B13-56BB-2B46-B8BB-04CAC3B295EA}" type="datetimeFigureOut">
              <a:rPr lang="hu-HU" smtClean="0"/>
              <a:t>2021. 02. 23.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C8CC-496F-EF43-AB3E-71738872D0ED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77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8C8CC-496F-EF43-AB3E-71738872D0E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18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8C8CC-496F-EF43-AB3E-71738872D0E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73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8C8CC-496F-EF43-AB3E-71738872D0E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48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8C8CC-496F-EF43-AB3E-71738872D0E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000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8C8CC-496F-EF43-AB3E-71738872D0E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13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hyperlink" Target="mailto:xy.z@uni-corvinus.hu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682" y="1514475"/>
            <a:ext cx="11096623" cy="17192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32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2A0EB8-6C6A-462B-B007-E47F92C71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049" y="3429000"/>
            <a:ext cx="7431088" cy="28765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7BBF8D-59B5-4E98-9412-4127A463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DB8303-244F-419F-8500-227EC2D47407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89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9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3C3C09F-494C-4C4A-87C7-06D59574ABA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48187" y="192462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2.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5F7311C-818D-429E-9FE8-E815ACC801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58174" y="1924758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3.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AB070B-1B76-435B-A1C8-8E22A589FF68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3D426C7-51E6-498F-9AA3-565CAD337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5511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20" name="Szöveg helye 7">
            <a:extLst>
              <a:ext uri="{FF2B5EF4-FFF2-40B4-BE49-F238E27FC236}">
                <a16:creationId xmlns:a16="http://schemas.microsoft.com/office/drawing/2014/main" id="{D10499E3-B38D-4B7E-A710-D3D3EF8642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0735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7A76968-F434-47A8-8BB4-B0BB3F8973E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548187" y="3405190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5.</a:t>
            </a:r>
            <a:endParaRPr lang="en-US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635D96A-64C0-4E8D-9137-7FF86566B7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8174" y="3405320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6.</a:t>
            </a:r>
            <a:endParaRPr lang="en-US" dirty="0"/>
          </a:p>
        </p:txBody>
      </p:sp>
      <p:sp>
        <p:nvSpPr>
          <p:cNvPr id="48" name="Szöveg helye 7">
            <a:extLst>
              <a:ext uri="{FF2B5EF4-FFF2-40B4-BE49-F238E27FC236}">
                <a16:creationId xmlns:a16="http://schemas.microsoft.com/office/drawing/2014/main" id="{64F77A26-4ED9-4455-B129-C8D7B145A3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5511" y="4040381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49" name="Szöveg helye 7">
            <a:extLst>
              <a:ext uri="{FF2B5EF4-FFF2-40B4-BE49-F238E27FC236}">
                <a16:creationId xmlns:a16="http://schemas.microsoft.com/office/drawing/2014/main" id="{AA6FEF02-C14A-42B2-A7F7-7E2EF53664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40735" y="4040381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4A7CA19-808C-4698-9E2B-CC4AA37D1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9788" y="192462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53" name="Szöveg helye 7">
            <a:extLst>
              <a:ext uri="{FF2B5EF4-FFF2-40B4-BE49-F238E27FC236}">
                <a16:creationId xmlns:a16="http://schemas.microsoft.com/office/drawing/2014/main" id="{A515265E-C569-4028-B881-B903372F3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112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C80332-AF2D-4C3C-BC8B-023D61E37BC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9788" y="341065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4.</a:t>
            </a:r>
            <a:endParaRPr lang="en-US" dirty="0"/>
          </a:p>
        </p:txBody>
      </p:sp>
      <p:sp>
        <p:nvSpPr>
          <p:cNvPr id="55" name="Szöveg helye 7">
            <a:extLst>
              <a:ext uri="{FF2B5EF4-FFF2-40B4-BE49-F238E27FC236}">
                <a16:creationId xmlns:a16="http://schemas.microsoft.com/office/drawing/2014/main" id="{67A16235-2C88-4A3C-A4C4-9704FE1739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" y="40458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95ADD3A0-CF71-4C37-A730-D3DCE9DD9D3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548187" y="489655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8.</a:t>
            </a:r>
            <a:endParaRPr lang="en-US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2102ECB2-0CE8-475E-AB24-6EF66AA576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8174" y="4896688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9.</a:t>
            </a:r>
            <a:endParaRPr lang="en-US" dirty="0"/>
          </a:p>
        </p:txBody>
      </p:sp>
      <p:sp>
        <p:nvSpPr>
          <p:cNvPr id="58" name="Szöveg helye 7">
            <a:extLst>
              <a:ext uri="{FF2B5EF4-FFF2-40B4-BE49-F238E27FC236}">
                <a16:creationId xmlns:a16="http://schemas.microsoft.com/office/drawing/2014/main" id="{50E77551-B0EB-4BC4-B794-3BAC2CFC6B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5511" y="55317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59" name="Szöveg helye 7">
            <a:extLst>
              <a:ext uri="{FF2B5EF4-FFF2-40B4-BE49-F238E27FC236}">
                <a16:creationId xmlns:a16="http://schemas.microsoft.com/office/drawing/2014/main" id="{4ED558E9-7431-413D-8B88-E274D0FB1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40735" y="55317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6774B50-35EA-4A39-A25B-D785EABAD0F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39788" y="4902026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7.</a:t>
            </a:r>
            <a:endParaRPr lang="en-US" dirty="0"/>
          </a:p>
        </p:txBody>
      </p:sp>
      <p:sp>
        <p:nvSpPr>
          <p:cNvPr id="61" name="Szöveg helye 7">
            <a:extLst>
              <a:ext uri="{FF2B5EF4-FFF2-40B4-BE49-F238E27FC236}">
                <a16:creationId xmlns:a16="http://schemas.microsoft.com/office/drawing/2014/main" id="{08E55F04-8235-4020-86FF-65B4ED7672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112" y="5537217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02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2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Header</a:t>
            </a:r>
            <a:endParaRPr lang="hu-HU" sz="10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34038-045E-4A03-ABDC-3503F4C32EE7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4A7CA19-808C-4698-9E2B-CC4AA37D1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9789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53" name="Szöveg helye 7">
            <a:extLst>
              <a:ext uri="{FF2B5EF4-FFF2-40B4-BE49-F238E27FC236}">
                <a16:creationId xmlns:a16="http://schemas.microsoft.com/office/drawing/2014/main" id="{A515265E-C569-4028-B881-B903372F3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112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C80332-AF2D-4C3C-BC8B-023D61E37BC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9788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5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55" name="Szöveg helye 7">
            <a:extLst>
              <a:ext uri="{FF2B5EF4-FFF2-40B4-BE49-F238E27FC236}">
                <a16:creationId xmlns:a16="http://schemas.microsoft.com/office/drawing/2014/main" id="{67A16235-2C88-4A3C-A4C4-9704FE1739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6774B50-35EA-4A39-A25B-D785EABAD0F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39788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9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1" name="Szöveg helye 7">
            <a:extLst>
              <a:ext uri="{FF2B5EF4-FFF2-40B4-BE49-F238E27FC236}">
                <a16:creationId xmlns:a16="http://schemas.microsoft.com/office/drawing/2014/main" id="{08E55F04-8235-4020-86FF-65B4ED7672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113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10E4259-543E-4A93-937C-8F3BE929663C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538942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4" name="Szöveg helye 7">
            <a:extLst>
              <a:ext uri="{FF2B5EF4-FFF2-40B4-BE49-F238E27FC236}">
                <a16:creationId xmlns:a16="http://schemas.microsoft.com/office/drawing/2014/main" id="{6FB36674-3D7B-42C5-AF5A-9314E988F1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26265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CE212E-F20F-4499-89D7-86D4C4E7D1E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538941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6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6" name="Szöveg helye 7">
            <a:extLst>
              <a:ext uri="{FF2B5EF4-FFF2-40B4-BE49-F238E27FC236}">
                <a16:creationId xmlns:a16="http://schemas.microsoft.com/office/drawing/2014/main" id="{FEDC2FF6-2588-4BAF-AE2B-2070717E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26265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3D50EC9-20EB-45A9-98E9-A3F14EF703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538941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10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8" name="Szöveg helye 7">
            <a:extLst>
              <a:ext uri="{FF2B5EF4-FFF2-40B4-BE49-F238E27FC236}">
                <a16:creationId xmlns:a16="http://schemas.microsoft.com/office/drawing/2014/main" id="{A8D26A1E-F5BB-4E3F-828B-E1578DDE87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26266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02A1312-6C1A-4CE9-A2E9-A98AF4DDABF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38877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3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0" name="Szöveg helye 7">
            <a:extLst>
              <a:ext uri="{FF2B5EF4-FFF2-40B4-BE49-F238E27FC236}">
                <a16:creationId xmlns:a16="http://schemas.microsoft.com/office/drawing/2014/main" id="{9E0A49DA-46ED-44E8-B956-91F1CDA145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26200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E2CE87C-8CDA-4590-A371-B750E8A8754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38876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7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2" name="Szöveg helye 7">
            <a:extLst>
              <a:ext uri="{FF2B5EF4-FFF2-40B4-BE49-F238E27FC236}">
                <a16:creationId xmlns:a16="http://schemas.microsoft.com/office/drawing/2014/main" id="{EF6839CE-4F4B-4E11-8626-B03D0743E4F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26200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A1FABDD-5F73-475C-9EA1-48839B2B6EB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238876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11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4" name="Szöveg helye 7">
            <a:extLst>
              <a:ext uri="{FF2B5EF4-FFF2-40B4-BE49-F238E27FC236}">
                <a16:creationId xmlns:a16="http://schemas.microsoft.com/office/drawing/2014/main" id="{228766A5-45FE-4958-92EB-13C4A3226D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6201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D8F4B0-953B-4461-A021-83A737793170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938812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4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50" name="Szöveg helye 7">
            <a:extLst>
              <a:ext uri="{FF2B5EF4-FFF2-40B4-BE49-F238E27FC236}">
                <a16:creationId xmlns:a16="http://schemas.microsoft.com/office/drawing/2014/main" id="{E719BC40-A81D-4DAA-8BDD-905B247031F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26135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0C540B8-AB66-459A-9FED-56B6427B3857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8938811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8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2" name="Szöveg helye 7">
            <a:extLst>
              <a:ext uri="{FF2B5EF4-FFF2-40B4-BE49-F238E27FC236}">
                <a16:creationId xmlns:a16="http://schemas.microsoft.com/office/drawing/2014/main" id="{CCA87FC6-0856-40E8-973F-0EDD740C633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26135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FB456CF-7DB8-423B-978A-5CB78B60EFF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938811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4" name="Szöveg helye 7">
            <a:extLst>
              <a:ext uri="{FF2B5EF4-FFF2-40B4-BE49-F238E27FC236}">
                <a16:creationId xmlns:a16="http://schemas.microsoft.com/office/drawing/2014/main" id="{353B2232-3170-4619-9C6C-AC027D49BD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26136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433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E09E4E-E483-4CCF-AFE7-2F1C6D23C1F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1388" y="3428999"/>
            <a:ext cx="7442199" cy="3429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B5AAF3D-FE31-4EBB-BCDD-F85DE83B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CAFA6D-FC9A-4E73-AA3E-ECDA96492AB9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562CC1-1312-4F98-982B-FD100F59C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912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ló kép négyz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498346"/>
            <a:ext cx="4797426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1112" y="1709739"/>
            <a:ext cx="58324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A387CC-CE2B-46E4-888B-B5CB53413005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4BD3BE-3373-40A1-874F-55870EB5C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5299076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9626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498346"/>
            <a:ext cx="4797426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1112" y="1709739"/>
            <a:ext cx="58324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324CB8-25A0-4A0F-AD5A-966348336E8B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4BD3BE-3373-40A1-874F-55870EB5C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5299076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008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 +1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1709738"/>
            <a:ext cx="3167063" cy="4564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1388" y="1709739"/>
            <a:ext cx="7442199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09CF20-043B-4428-B532-310DC8D42FDE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25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ló kép kesk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58200" y="1709739"/>
            <a:ext cx="3735387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2E0BD6-D3F1-4A95-825A-173841C67E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49800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2514C6-968A-4804-A97D-19BAC8AA79C4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47F4E8-8179-405C-9906-237A0462A4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7385050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79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zöveg +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58201" y="1709739"/>
            <a:ext cx="3165474" cy="213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2E0BD6-D3F1-4A95-825A-173841C67E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49800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34B312-EC5F-4FEB-9036-A4AF5823234B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653E774-FD06-465B-ADA8-2C5BAE50D75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458201" y="4136545"/>
            <a:ext cx="3165474" cy="213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14809A-985C-4A99-9278-487857624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7385050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85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 +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976" y="3429000"/>
            <a:ext cx="3165474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653E774-FD06-465B-ADA8-2C5BAE50D75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458200" y="3428999"/>
            <a:ext cx="3165474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246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34D33CA-D16C-4C45-BA6B-575FFC9965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21110F-C4D6-4FE4-A2F2-B3B8A150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22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2A0EB8-6C6A-462B-B007-E47F92C7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7BBF8D-59B5-4E98-9412-4127A463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0FD362-F193-4210-BF89-48DFFBB39316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68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sor +1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785E47-8640-445E-ADE0-B4AF3857840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407B58E-6656-479D-A528-169ECA6EF1A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FC81C9-D12D-4A6F-A215-C7503B2C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1063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9310858-AF79-471D-985B-9A695D29D0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30245"/>
            <a:ext cx="11072812" cy="9986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3DD4424-F5F2-4560-983E-6F783C220F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036B5F-D2ED-4792-A514-269221AC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360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sor +1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785E47-8640-445E-ADE0-B4AF3857840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7EC366-DC86-467D-BFCE-A95B7C0BB9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30245"/>
            <a:ext cx="11072812" cy="9986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AFF4D-D8D9-4E80-9F92-4D8009345F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8DD7D2-2687-493B-8556-FBFA35FA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8731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címso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C27B19-7A5F-482F-9F0E-94F4BC25EB0C}" type="datetime3">
              <a:rPr lang="en-US" smtClean="0"/>
              <a:t>23 February 2021</a:t>
            </a:fld>
            <a:endParaRPr lang="hu-HU" sz="9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A8CFB2-0A32-4B7E-B213-8848076C9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C17FD9B-1798-49C4-9CA2-B35C8CC15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596563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88AF4310-F95F-4C93-9067-63014549323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2989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áblázat helye 4">
            <a:extLst>
              <a:ext uri="{FF2B5EF4-FFF2-40B4-BE49-F238E27FC236}">
                <a16:creationId xmlns:a16="http://schemas.microsoft.com/office/drawing/2014/main" id="{56DF7C02-8FD7-40FB-879A-A227E0F83B6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50594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áblázat helye 4">
            <a:extLst>
              <a:ext uri="{FF2B5EF4-FFF2-40B4-BE49-F238E27FC236}">
                <a16:creationId xmlns:a16="http://schemas.microsoft.com/office/drawing/2014/main" id="{1CF11DCE-B672-4869-B6C0-0AB8B8F546E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458200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36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sz="12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A05D56-5E60-4AC1-B23E-BC39947680DD}" type="datetime3">
              <a:rPr lang="en-US" smtClean="0"/>
              <a:t>23 February 2021</a:t>
            </a:fld>
            <a:endParaRPr lang="hu-HU" sz="900" dirty="0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56A17600-A856-4B9E-AF11-ED721008296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2988" y="1709738"/>
            <a:ext cx="10580687" cy="45640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22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sz="12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BCA46A-DF7F-4ADC-9A59-3E3C63A7E917}" type="datetime3">
              <a:rPr lang="en-US" smtClean="0"/>
              <a:t>23 February 2021</a:t>
            </a:fld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1950769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your attention!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:a16="http://schemas.microsoft.com/office/drawing/2014/main" id="{E8EA9C32-3B89-4F10-845D-9C1A9BD4E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14" y="1114422"/>
            <a:ext cx="5694362" cy="8134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97B81-BBBA-465A-B069-4A463C52D1B6}"/>
              </a:ext>
            </a:extLst>
          </p:cNvPr>
          <p:cNvSpPr txBox="1">
            <a:spLocks/>
          </p:cNvSpPr>
          <p:nvPr userDrawn="1"/>
        </p:nvSpPr>
        <p:spPr>
          <a:xfrm>
            <a:off x="6365876" y="2141693"/>
            <a:ext cx="5841204" cy="76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6600" baseline="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/>
              <a:t>Thank you </a:t>
            </a:r>
            <a:endParaRPr lang="hu-HU" sz="4400" dirty="0"/>
          </a:p>
          <a:p>
            <a:pPr>
              <a:defRPr/>
            </a:pPr>
            <a:r>
              <a:rPr lang="en-US" sz="4400" dirty="0"/>
              <a:t>for your attention</a:t>
            </a:r>
            <a:r>
              <a:rPr lang="hu-HU" sz="4400" dirty="0"/>
              <a:t>!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6E8676-952E-493B-BE45-89E69E302F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65876" y="5910442"/>
            <a:ext cx="5257799" cy="41823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>
                <a:latin typeface="Muli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xy.z@uni-corvinus.hu</a:t>
            </a:r>
            <a:endParaRPr lang="hu-HU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299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vinus színséma 9 szí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9">
            <a:extLst>
              <a:ext uri="{FF2B5EF4-FFF2-40B4-BE49-F238E27FC236}">
                <a16:creationId xmlns:a16="http://schemas.microsoft.com/office/drawing/2014/main" id="{B3A51A6E-BA40-41E4-9035-49E0B32CB6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800">
                <a:latin typeface="Arial "/>
              </a:defRPr>
            </a:lvl1pPr>
          </a:lstStyle>
          <a:p>
            <a:pPr marL="0" indent="0"/>
            <a:r>
              <a:rPr lang="hu-HU" dirty="0"/>
              <a:t>A sablonban létrehoztunk egy </a:t>
            </a:r>
            <a:r>
              <a:rPr lang="hu-HU" b="1" dirty="0"/>
              <a:t>Corvinus színsémát</a:t>
            </a:r>
            <a:r>
              <a:rPr lang="hu-HU" dirty="0"/>
              <a:t> ezekből a színekből +a fehér szín. </a:t>
            </a:r>
          </a:p>
          <a:p>
            <a:pPr marL="0" indent="0"/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3462E45-65F9-49AD-AA8B-15430070D2BD}"/>
              </a:ext>
            </a:extLst>
          </p:cNvPr>
          <p:cNvSpPr/>
          <p:nvPr userDrawn="1"/>
        </p:nvSpPr>
        <p:spPr>
          <a:xfrm>
            <a:off x="6367467" y="1714818"/>
            <a:ext cx="1344613" cy="1137920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#1B213E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33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62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C08E134-A677-4239-90B9-B9C6BEBFDC20}"/>
              </a:ext>
            </a:extLst>
          </p:cNvPr>
          <p:cNvSpPr/>
          <p:nvPr userDrawn="1"/>
        </p:nvSpPr>
        <p:spPr>
          <a:xfrm>
            <a:off x="6367465" y="2838133"/>
            <a:ext cx="1344613" cy="1137920"/>
          </a:xfrm>
          <a:prstGeom prst="rect">
            <a:avLst/>
          </a:prstGeom>
          <a:solidFill>
            <a:srgbClr val="4D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#4D4B66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75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102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55FC28D-891C-4908-9BBE-A24E08667F22}"/>
              </a:ext>
            </a:extLst>
          </p:cNvPr>
          <p:cNvSpPr/>
          <p:nvPr userDrawn="1"/>
        </p:nvSpPr>
        <p:spPr>
          <a:xfrm>
            <a:off x="6367464" y="3976053"/>
            <a:ext cx="1344613" cy="1137920"/>
          </a:xfrm>
          <a:prstGeom prst="rect">
            <a:avLst/>
          </a:prstGeom>
          <a:solidFill>
            <a:srgbClr val="787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#78748A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120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116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138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9E8CE54-2A16-4026-A269-2BB435B43C26}"/>
              </a:ext>
            </a:extLst>
          </p:cNvPr>
          <p:cNvSpPr/>
          <p:nvPr userDrawn="1"/>
        </p:nvSpPr>
        <p:spPr>
          <a:xfrm>
            <a:off x="7712080" y="1714818"/>
            <a:ext cx="1346400" cy="1137920"/>
          </a:xfrm>
          <a:prstGeom prst="rect">
            <a:avLst/>
          </a:prstGeom>
          <a:solidFill>
            <a:srgbClr val="BF8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EEAE0EE-12E0-40AA-8203-F738F2C8469A}"/>
              </a:ext>
            </a:extLst>
          </p:cNvPr>
          <p:cNvSpPr/>
          <p:nvPr userDrawn="1"/>
        </p:nvSpPr>
        <p:spPr>
          <a:xfrm>
            <a:off x="9058480" y="1714818"/>
            <a:ext cx="1346400" cy="1137920"/>
          </a:xfrm>
          <a:prstGeom prst="rect">
            <a:avLst/>
          </a:prstGeom>
          <a:solidFill>
            <a:srgbClr val="5C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#5C6873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92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104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115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D4B90DCE-C055-4C30-966F-F0F4D9C42C25}"/>
              </a:ext>
            </a:extLst>
          </p:cNvPr>
          <p:cNvSpPr/>
          <p:nvPr userDrawn="1"/>
        </p:nvSpPr>
        <p:spPr>
          <a:xfrm>
            <a:off x="7712080" y="2838133"/>
            <a:ext cx="1346400" cy="113792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#D1AF84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209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175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132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192125B8-034D-4CF8-8720-EF893D462AA9}"/>
              </a:ext>
            </a:extLst>
          </p:cNvPr>
          <p:cNvSpPr/>
          <p:nvPr userDrawn="1"/>
        </p:nvSpPr>
        <p:spPr>
          <a:xfrm>
            <a:off x="7712079" y="3976053"/>
            <a:ext cx="1346400" cy="1137920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#DEC5A6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197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7CA651E-D2CF-4C74-9191-AEDD9DF105AC}"/>
              </a:ext>
            </a:extLst>
          </p:cNvPr>
          <p:cNvSpPr/>
          <p:nvPr userDrawn="1"/>
        </p:nvSpPr>
        <p:spPr>
          <a:xfrm>
            <a:off x="9058478" y="2838133"/>
            <a:ext cx="1346400" cy="1137920"/>
          </a:xfrm>
          <a:prstGeom prst="rect">
            <a:avLst/>
          </a:prstGeom>
          <a:solidFill>
            <a:srgbClr val="898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#898E97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151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0F2F7852-DF54-4CE6-8B1C-4AE9B6E9DE5D}"/>
              </a:ext>
            </a:extLst>
          </p:cNvPr>
          <p:cNvSpPr/>
          <p:nvPr userDrawn="1"/>
        </p:nvSpPr>
        <p:spPr>
          <a:xfrm>
            <a:off x="9058477" y="3976053"/>
            <a:ext cx="1346400" cy="1137920"/>
          </a:xfrm>
          <a:prstGeom prst="rect">
            <a:avLst/>
          </a:prstGeom>
          <a:solidFill>
            <a:srgbClr val="A9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#A9ABB2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169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171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178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B4926A-3EFF-4F82-820B-8307E7A1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Corvinus </a:t>
            </a:r>
            <a:r>
              <a:rPr lang="hu-HU" dirty="0" err="1"/>
              <a:t>color</a:t>
            </a:r>
            <a:r>
              <a:rPr lang="hu-HU" dirty="0"/>
              <a:t> </a:t>
            </a:r>
            <a:r>
              <a:rPr lang="hu-HU" dirty="0" err="1"/>
              <a:t>theme</a:t>
            </a:r>
            <a:r>
              <a:rPr lang="hu-HU" dirty="0"/>
              <a:t> Basic </a:t>
            </a:r>
            <a:r>
              <a:rPr lang="hu-HU" dirty="0" err="1"/>
              <a:t>colors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9905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vinus alapsz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9">
            <a:extLst>
              <a:ext uri="{FF2B5EF4-FFF2-40B4-BE49-F238E27FC236}">
                <a16:creationId xmlns:a16="http://schemas.microsoft.com/office/drawing/2014/main" id="{B3A51A6E-BA40-41E4-9035-49E0B32CB6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852738"/>
            <a:ext cx="4781551" cy="342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>
                <a:latin typeface="Arial "/>
              </a:defRPr>
            </a:lvl1pPr>
          </a:lstStyle>
          <a:p>
            <a:r>
              <a:rPr lang="hu-HU" dirty="0"/>
              <a:t>A Corvinus arculati rendszeréhez használt színek listája </a:t>
            </a:r>
            <a:r>
              <a:rPr lang="hu-HU" dirty="0" err="1"/>
              <a:t>hexa</a:t>
            </a:r>
            <a:r>
              <a:rPr lang="hu-HU" dirty="0"/>
              <a:t> kódokkal.</a:t>
            </a:r>
          </a:p>
          <a:p>
            <a:r>
              <a:rPr lang="hu-HU" dirty="0"/>
              <a:t>A sablonban létrehoztunk egy </a:t>
            </a:r>
            <a:r>
              <a:rPr lang="hu-HU" b="1" dirty="0"/>
              <a:t>Corvinus színsémát </a:t>
            </a:r>
            <a:r>
              <a:rPr lang="hu-HU" dirty="0"/>
              <a:t>ezekből a színekből. </a:t>
            </a:r>
            <a:endParaRPr lang="en-US" dirty="0"/>
          </a:p>
          <a:p>
            <a:pPr marL="0" indent="0"/>
            <a:r>
              <a:rPr lang="hu-HU" dirty="0"/>
              <a:t>A PPT nem enged 10 színnél többet előre definiálni. </a:t>
            </a:r>
          </a:p>
          <a:p>
            <a:pPr marL="0" indent="0"/>
            <a:r>
              <a:rPr lang="hu-HU" dirty="0"/>
              <a:t>A</a:t>
            </a:r>
            <a:r>
              <a:rPr lang="en-US" dirty="0"/>
              <a:t> </a:t>
            </a:r>
            <a:r>
              <a:rPr lang="hu-HU" dirty="0"/>
              <a:t>színpalettáról kimaradt színeket</a:t>
            </a:r>
            <a:r>
              <a:rPr lang="en-US" dirty="0"/>
              <a:t> (</a:t>
            </a:r>
            <a:r>
              <a:rPr lang="hu-HU" dirty="0"/>
              <a:t>pirossal) megjelöltük, a megadott </a:t>
            </a:r>
            <a:r>
              <a:rPr lang="hu-HU" dirty="0" err="1"/>
              <a:t>hexa</a:t>
            </a:r>
            <a:r>
              <a:rPr lang="hu-HU" dirty="0"/>
              <a:t> kódokkal lehet egyedileg létrehozni.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B4926A-3EFF-4F82-820B-8307E7A1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Corvinus </a:t>
            </a:r>
            <a:r>
              <a:rPr lang="hu-HU" dirty="0" err="1"/>
              <a:t>colors</a:t>
            </a:r>
            <a:endParaRPr lang="hu-HU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3F1B1C38-5219-49AD-8789-72DF54AB4E39}"/>
              </a:ext>
            </a:extLst>
          </p:cNvPr>
          <p:cNvSpPr/>
          <p:nvPr userDrawn="1"/>
        </p:nvSpPr>
        <p:spPr>
          <a:xfrm>
            <a:off x="6367467" y="584200"/>
            <a:ext cx="1344613" cy="1137920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#1B213E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33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62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0F43B69D-9954-4231-9B66-69DC48D48644}"/>
              </a:ext>
            </a:extLst>
          </p:cNvPr>
          <p:cNvSpPr/>
          <p:nvPr userDrawn="1"/>
        </p:nvSpPr>
        <p:spPr>
          <a:xfrm>
            <a:off x="6367467" y="1722120"/>
            <a:ext cx="1344613" cy="1137920"/>
          </a:xfrm>
          <a:prstGeom prst="rect">
            <a:avLst/>
          </a:prstGeom>
          <a:solidFill>
            <a:srgbClr val="100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#100C08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8654F13-FF8E-4C3D-814F-2E8AFFBCC3BA}"/>
              </a:ext>
            </a:extLst>
          </p:cNvPr>
          <p:cNvSpPr/>
          <p:nvPr userDrawn="1"/>
        </p:nvSpPr>
        <p:spPr>
          <a:xfrm>
            <a:off x="6367466" y="2860040"/>
            <a:ext cx="1344613" cy="1137920"/>
          </a:xfrm>
          <a:prstGeom prst="rect">
            <a:avLst/>
          </a:prstGeom>
          <a:solidFill>
            <a:srgbClr val="101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#101226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18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38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348C1C8-D574-4E74-BCEF-B6941F1C20E5}"/>
              </a:ext>
            </a:extLst>
          </p:cNvPr>
          <p:cNvSpPr/>
          <p:nvPr userDrawn="1"/>
        </p:nvSpPr>
        <p:spPr>
          <a:xfrm>
            <a:off x="6367465" y="3997960"/>
            <a:ext cx="1344613" cy="1137920"/>
          </a:xfrm>
          <a:prstGeom prst="rect">
            <a:avLst/>
          </a:prstGeom>
          <a:solidFill>
            <a:srgbClr val="4D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#4D4B66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75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102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3119188-4F99-4312-B799-74E4C83C8820}"/>
              </a:ext>
            </a:extLst>
          </p:cNvPr>
          <p:cNvSpPr/>
          <p:nvPr userDrawn="1"/>
        </p:nvSpPr>
        <p:spPr>
          <a:xfrm>
            <a:off x="6367464" y="5135880"/>
            <a:ext cx="1344613" cy="1137920"/>
          </a:xfrm>
          <a:prstGeom prst="rect">
            <a:avLst/>
          </a:prstGeom>
          <a:solidFill>
            <a:srgbClr val="787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#78748A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120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116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138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E7AB0B3B-92B4-4928-8894-AB6F8686A0F1}"/>
              </a:ext>
            </a:extLst>
          </p:cNvPr>
          <p:cNvSpPr/>
          <p:nvPr userDrawn="1"/>
        </p:nvSpPr>
        <p:spPr>
          <a:xfrm>
            <a:off x="7712080" y="584200"/>
            <a:ext cx="1346400" cy="1137920"/>
          </a:xfrm>
          <a:prstGeom prst="rect">
            <a:avLst/>
          </a:prstGeom>
          <a:solidFill>
            <a:srgbClr val="BF8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8954F0D5-A3EA-4852-9100-C78D820750D1}"/>
              </a:ext>
            </a:extLst>
          </p:cNvPr>
          <p:cNvSpPr/>
          <p:nvPr userDrawn="1"/>
        </p:nvSpPr>
        <p:spPr>
          <a:xfrm>
            <a:off x="9058480" y="584200"/>
            <a:ext cx="1346400" cy="1137920"/>
          </a:xfrm>
          <a:prstGeom prst="rect">
            <a:avLst/>
          </a:prstGeom>
          <a:solidFill>
            <a:srgbClr val="5C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#5C6873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92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104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115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1A3FB253-8265-499D-B2D0-FA148DD41FD3}"/>
              </a:ext>
            </a:extLst>
          </p:cNvPr>
          <p:cNvSpPr/>
          <p:nvPr userDrawn="1"/>
        </p:nvSpPr>
        <p:spPr>
          <a:xfrm>
            <a:off x="10404893" y="584200"/>
            <a:ext cx="1346400" cy="1137920"/>
          </a:xfrm>
          <a:prstGeom prst="rect">
            <a:avLst/>
          </a:prstGeom>
          <a:solidFill>
            <a:srgbClr val="F5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#F5C832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245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200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50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3D4C8A9A-3720-4F41-863C-BA3A99368987}"/>
              </a:ext>
            </a:extLst>
          </p:cNvPr>
          <p:cNvSpPr/>
          <p:nvPr userDrawn="1"/>
        </p:nvSpPr>
        <p:spPr>
          <a:xfrm>
            <a:off x="7712079" y="1722120"/>
            <a:ext cx="1346400" cy="1137920"/>
          </a:xfrm>
          <a:prstGeom prst="rect">
            <a:avLst/>
          </a:prstGeom>
          <a:solidFill>
            <a:srgbClr val="855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#855C24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133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92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36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A6C8CE92-A9CE-4EC0-BA7B-7093D71FBD95}"/>
              </a:ext>
            </a:extLst>
          </p:cNvPr>
          <p:cNvSpPr/>
          <p:nvPr userDrawn="1"/>
        </p:nvSpPr>
        <p:spPr>
          <a:xfrm>
            <a:off x="7712080" y="2860040"/>
            <a:ext cx="1346400" cy="113792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#D1AF84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209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175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132</a:t>
            </a: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B8FD5C4F-0017-4B60-9EE6-EFD2C8D535F0}"/>
              </a:ext>
            </a:extLst>
          </p:cNvPr>
          <p:cNvSpPr/>
          <p:nvPr userDrawn="1"/>
        </p:nvSpPr>
        <p:spPr>
          <a:xfrm>
            <a:off x="7712079" y="3997960"/>
            <a:ext cx="1346400" cy="1137920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#DEC5A6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197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7C24D85-E95A-4017-AC34-546178E1135E}"/>
              </a:ext>
            </a:extLst>
          </p:cNvPr>
          <p:cNvSpPr/>
          <p:nvPr userDrawn="1"/>
        </p:nvSpPr>
        <p:spPr>
          <a:xfrm>
            <a:off x="9058479" y="1722120"/>
            <a:ext cx="1346400" cy="1137920"/>
          </a:xfrm>
          <a:prstGeom prst="rect">
            <a:avLst/>
          </a:prstGeom>
          <a:solidFill>
            <a:srgbClr val="3D4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#3D454C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61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69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76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CBAD6C19-7AB7-4B14-85B5-BF936C07FA3C}"/>
              </a:ext>
            </a:extLst>
          </p:cNvPr>
          <p:cNvSpPr/>
          <p:nvPr userDrawn="1"/>
        </p:nvSpPr>
        <p:spPr>
          <a:xfrm>
            <a:off x="9058478" y="2860040"/>
            <a:ext cx="1346400" cy="1137920"/>
          </a:xfrm>
          <a:prstGeom prst="rect">
            <a:avLst/>
          </a:prstGeom>
          <a:solidFill>
            <a:srgbClr val="898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#898E97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151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9A0C7AA0-06A0-45D4-B090-D134938055E9}"/>
              </a:ext>
            </a:extLst>
          </p:cNvPr>
          <p:cNvSpPr/>
          <p:nvPr userDrawn="1"/>
        </p:nvSpPr>
        <p:spPr>
          <a:xfrm>
            <a:off x="9058477" y="3997960"/>
            <a:ext cx="1346400" cy="1137920"/>
          </a:xfrm>
          <a:prstGeom prst="rect">
            <a:avLst/>
          </a:prstGeom>
          <a:solidFill>
            <a:srgbClr val="A9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#A9ABB2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169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171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178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2B13CCB4-4545-482E-A568-B5A7612D4CD8}"/>
              </a:ext>
            </a:extLst>
          </p:cNvPr>
          <p:cNvSpPr/>
          <p:nvPr userDrawn="1"/>
        </p:nvSpPr>
        <p:spPr>
          <a:xfrm>
            <a:off x="10404893" y="1722120"/>
            <a:ext cx="1346400" cy="1137920"/>
          </a:xfrm>
          <a:prstGeom prst="rect">
            <a:avLst/>
          </a:prstGeom>
          <a:solidFill>
            <a:srgbClr val="E0A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#E0AA26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224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170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38</a:t>
            </a: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5AFDA953-A639-4EC5-8B9E-0077AF2C3678}"/>
              </a:ext>
            </a:extLst>
          </p:cNvPr>
          <p:cNvSpPr/>
          <p:nvPr userDrawn="1"/>
        </p:nvSpPr>
        <p:spPr>
          <a:xfrm>
            <a:off x="10404893" y="2860040"/>
            <a:ext cx="1346400" cy="1137920"/>
          </a:xfrm>
          <a:prstGeom prst="rect">
            <a:avLst/>
          </a:prstGeom>
          <a:solidFill>
            <a:srgbClr val="F9D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#F9D97C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249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217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124</a:t>
            </a: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AA0BE88F-4281-47E0-B119-418291CEBAD1}"/>
              </a:ext>
            </a:extLst>
          </p:cNvPr>
          <p:cNvSpPr/>
          <p:nvPr userDrawn="1"/>
        </p:nvSpPr>
        <p:spPr>
          <a:xfrm>
            <a:off x="10404880" y="3997960"/>
            <a:ext cx="1346400" cy="1137920"/>
          </a:xfrm>
          <a:prstGeom prst="rect">
            <a:avLst/>
          </a:prstGeom>
          <a:solidFill>
            <a:srgbClr val="FBE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#FBE3A5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251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227</a:t>
            </a:r>
          </a:p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165</a:t>
            </a:r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851865AF-78D6-47D9-854F-8130F5B706E7}"/>
              </a:ext>
            </a:extLst>
          </p:cNvPr>
          <p:cNvSpPr/>
          <p:nvPr userDrawn="1"/>
        </p:nvSpPr>
        <p:spPr>
          <a:xfrm>
            <a:off x="7440614" y="2587779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Ellipszis 36">
            <a:extLst>
              <a:ext uri="{FF2B5EF4-FFF2-40B4-BE49-F238E27FC236}">
                <a16:creationId xmlns:a16="http://schemas.microsoft.com/office/drawing/2014/main" id="{C1AB5074-C0EF-44B7-9FBC-3D3AABCD40AB}"/>
              </a:ext>
            </a:extLst>
          </p:cNvPr>
          <p:cNvSpPr/>
          <p:nvPr userDrawn="1"/>
        </p:nvSpPr>
        <p:spPr>
          <a:xfrm>
            <a:off x="8774846" y="2587779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>
            <a:extLst>
              <a:ext uri="{FF2B5EF4-FFF2-40B4-BE49-F238E27FC236}">
                <a16:creationId xmlns:a16="http://schemas.microsoft.com/office/drawing/2014/main" id="{11FF2E33-97C7-40E1-8BFC-4B8D1A1BC775}"/>
              </a:ext>
            </a:extLst>
          </p:cNvPr>
          <p:cNvSpPr/>
          <p:nvPr userDrawn="1"/>
        </p:nvSpPr>
        <p:spPr>
          <a:xfrm>
            <a:off x="10094766" y="2587779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llipszis 38">
            <a:extLst>
              <a:ext uri="{FF2B5EF4-FFF2-40B4-BE49-F238E27FC236}">
                <a16:creationId xmlns:a16="http://schemas.microsoft.com/office/drawing/2014/main" id="{5D8EB508-6849-4555-AF7B-FE97CAF9AC98}"/>
              </a:ext>
            </a:extLst>
          </p:cNvPr>
          <p:cNvSpPr/>
          <p:nvPr userDrawn="1"/>
        </p:nvSpPr>
        <p:spPr>
          <a:xfrm>
            <a:off x="11441166" y="2587779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>
            <a:extLst>
              <a:ext uri="{FF2B5EF4-FFF2-40B4-BE49-F238E27FC236}">
                <a16:creationId xmlns:a16="http://schemas.microsoft.com/office/drawing/2014/main" id="{3314827D-1C74-46C0-AF99-F4B2A5263CF1}"/>
              </a:ext>
            </a:extLst>
          </p:cNvPr>
          <p:cNvSpPr/>
          <p:nvPr userDrawn="1"/>
        </p:nvSpPr>
        <p:spPr>
          <a:xfrm>
            <a:off x="11441166" y="1410963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>
            <a:extLst>
              <a:ext uri="{FF2B5EF4-FFF2-40B4-BE49-F238E27FC236}">
                <a16:creationId xmlns:a16="http://schemas.microsoft.com/office/drawing/2014/main" id="{F9E5CA21-8EAC-42EC-BFE8-BE6A4F66B458}"/>
              </a:ext>
            </a:extLst>
          </p:cNvPr>
          <p:cNvSpPr/>
          <p:nvPr userDrawn="1"/>
        </p:nvSpPr>
        <p:spPr>
          <a:xfrm>
            <a:off x="11441166" y="3684784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6D619A9F-D304-4BAA-83E6-E423537CF1E3}"/>
              </a:ext>
            </a:extLst>
          </p:cNvPr>
          <p:cNvSpPr/>
          <p:nvPr userDrawn="1"/>
        </p:nvSpPr>
        <p:spPr>
          <a:xfrm>
            <a:off x="11441166" y="4863619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id="{14CD199B-FC64-4973-B66D-29B56F69A5EC}"/>
              </a:ext>
            </a:extLst>
          </p:cNvPr>
          <p:cNvSpPr/>
          <p:nvPr userDrawn="1"/>
        </p:nvSpPr>
        <p:spPr>
          <a:xfrm>
            <a:off x="7440614" y="3684784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17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569BC797-6F34-45E1-B3B7-7A81BDF20EEB}"/>
              </a:ext>
            </a:extLst>
          </p:cNvPr>
          <p:cNvSpPr/>
          <p:nvPr userDrawn="1"/>
        </p:nvSpPr>
        <p:spPr>
          <a:xfrm>
            <a:off x="0" y="1709738"/>
            <a:ext cx="12192000" cy="5148262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tIns="0" rIns="576000" bIns="0" rtlCol="0" anchor="ctr"/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a felület, amin belül kell mindent megoldani!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felette lévő terület mindig szabadon marad, ott csak a Corvinus logó, a dátum és a vetítés/dia címe szerepel.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Adódhat olyan helyzet, amikor grafikon esetleg belenyúlik ebbe a zónába, de az is csak a második harmadban történhet, és nem zavarhat bele a „Dia címsor” szövegébe. 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dián szereplő szövegek 18 pontos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szimpla sortávolsággal. Mindig balra rendezett, szabadsoros, soha nem sorkizárt!!!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betűk méretét csak abban az esetben csökkentsük 1 ponttal, ha ezen 1 sor beférése múlik.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A795C05-B2F8-41AF-841C-265ED6476F67}"/>
              </a:ext>
            </a:extLst>
          </p:cNvPr>
          <p:cNvSpPr/>
          <p:nvPr userDrawn="1"/>
        </p:nvSpPr>
        <p:spPr>
          <a:xfrm>
            <a:off x="4210050" y="0"/>
            <a:ext cx="4081463" cy="1709738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AB4A51A-34AC-4B17-AA02-C76BF89718F9}"/>
              </a:ext>
            </a:extLst>
          </p:cNvPr>
          <p:cNvSpPr/>
          <p:nvPr userDrawn="1"/>
        </p:nvSpPr>
        <p:spPr>
          <a:xfrm>
            <a:off x="0" y="1709738"/>
            <a:ext cx="550863" cy="566737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F131E2F-739E-4FB6-8334-6BBAE8D79216}"/>
              </a:ext>
            </a:extLst>
          </p:cNvPr>
          <p:cNvSpPr/>
          <p:nvPr userDrawn="1"/>
        </p:nvSpPr>
        <p:spPr>
          <a:xfrm>
            <a:off x="0" y="6273801"/>
            <a:ext cx="550863" cy="58420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AF687B6-45A5-4957-8ADF-EB3322021C23}"/>
              </a:ext>
            </a:extLst>
          </p:cNvPr>
          <p:cNvSpPr/>
          <p:nvPr userDrawn="1"/>
        </p:nvSpPr>
        <p:spPr>
          <a:xfrm>
            <a:off x="11623674" y="6273800"/>
            <a:ext cx="568326" cy="58420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7467B71B-FECD-40B3-9EF3-5D6B82D4E009}"/>
              </a:ext>
            </a:extLst>
          </p:cNvPr>
          <p:cNvCxnSpPr>
            <a:cxnSpLocks/>
          </p:cNvCxnSpPr>
          <p:nvPr userDrawn="1"/>
        </p:nvCxnSpPr>
        <p:spPr>
          <a:xfrm>
            <a:off x="1042988" y="1093304"/>
            <a:ext cx="0" cy="576469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1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724805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1709738"/>
            <a:ext cx="11096622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218025-DDEC-4AA1-8D01-5F851A455BE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503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8">
            <a:extLst>
              <a:ext uri="{FF2B5EF4-FFF2-40B4-BE49-F238E27FC236}">
                <a16:creationId xmlns:a16="http://schemas.microsoft.com/office/drawing/2014/main" id="{6EB36BB6-73D5-4B04-8BF0-7DA34106C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341" y="3301375"/>
            <a:ext cx="2839260" cy="2839261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A5D539A4-0912-4A36-AAD4-DA71322D3F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0952" y="1343871"/>
            <a:ext cx="1379721" cy="1619177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1F5622E8-F5FB-46CF-9895-933738D5A6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9976" y="2870270"/>
            <a:ext cx="558730" cy="558730"/>
          </a:xfrm>
          <a:prstGeom prst="rect">
            <a:avLst/>
          </a:prstGeo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336DB1D4-1BEA-46B5-998E-DDB91948D1BF}"/>
              </a:ext>
            </a:extLst>
          </p:cNvPr>
          <p:cNvGrpSpPr/>
          <p:nvPr userDrawn="1"/>
        </p:nvGrpSpPr>
        <p:grpSpPr>
          <a:xfrm>
            <a:off x="6102376" y="3586442"/>
            <a:ext cx="2269127" cy="2269128"/>
            <a:chOff x="5239584" y="2481262"/>
            <a:chExt cx="1895475" cy="1895475"/>
          </a:xfrm>
        </p:grpSpPr>
        <p:pic>
          <p:nvPicPr>
            <p:cNvPr id="13" name="Ábra 12">
              <a:extLst>
                <a:ext uri="{FF2B5EF4-FFF2-40B4-BE49-F238E27FC236}">
                  <a16:creationId xmlns:a16="http://schemas.microsoft.com/office/drawing/2014/main" id="{366FC1E3-7463-4926-8653-1A04E41A9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39584" y="2481262"/>
              <a:ext cx="1895475" cy="1895475"/>
            </a:xfrm>
            <a:prstGeom prst="rect">
              <a:avLst/>
            </a:prstGeom>
          </p:spPr>
        </p:pic>
        <p:pic>
          <p:nvPicPr>
            <p:cNvPr id="14" name="Ábra 13">
              <a:extLst>
                <a:ext uri="{FF2B5EF4-FFF2-40B4-BE49-F238E27FC236}">
                  <a16:creationId xmlns:a16="http://schemas.microsoft.com/office/drawing/2014/main" id="{E4AA5B23-5C8E-41EE-8B4B-A1D8F09DC7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68250" y="3209925"/>
              <a:ext cx="438150" cy="438150"/>
            </a:xfrm>
            <a:prstGeom prst="rect">
              <a:avLst/>
            </a:prstGeom>
          </p:spPr>
        </p:pic>
      </p:grpSp>
      <p:sp>
        <p:nvSpPr>
          <p:cNvPr id="17" name="Szöveg helye 29">
            <a:extLst>
              <a:ext uri="{FF2B5EF4-FFF2-40B4-BE49-F238E27FC236}">
                <a16:creationId xmlns:a16="http://schemas.microsoft.com/office/drawing/2014/main" id="{36E7D894-D16D-45B3-9A9B-BCC83B1A3E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852738"/>
            <a:ext cx="4781551" cy="342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 b="0" i="0" baseline="0">
                <a:latin typeface="Arial "/>
              </a:defRPr>
            </a:lvl1pPr>
          </a:lstStyle>
          <a:p>
            <a:r>
              <a:rPr lang="hu-HU" dirty="0"/>
              <a:t>Az itt található grafikai elemek szabadon felhasználhatók díszitő elemként.</a:t>
            </a:r>
          </a:p>
          <a:p>
            <a:r>
              <a:rPr lang="hu-HU" dirty="0"/>
              <a:t>A Corvinus színpalettájából átszínezhetők.</a:t>
            </a:r>
          </a:p>
          <a:p>
            <a:r>
              <a:rPr lang="hu-HU" dirty="0"/>
              <a:t>Fehérre színezve és képre ráhelyezve mutatós dia készíthető.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8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E0CD8A8D-2A37-49C6-8210-82146D3BBB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165057"/>
              </p:ext>
            </p:extLst>
          </p:nvPr>
        </p:nvGraphicFramePr>
        <p:xfrm>
          <a:off x="4751388" y="2852738"/>
          <a:ext cx="6872292" cy="3451576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1145382">
                  <a:extLst>
                    <a:ext uri="{9D8B030D-6E8A-4147-A177-3AD203B41FA5}">
                      <a16:colId xmlns:a16="http://schemas.microsoft.com/office/drawing/2014/main" val="25465378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4252401850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2691314751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1416183067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3641331892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2820213842"/>
                    </a:ext>
                  </a:extLst>
                </a:gridCol>
              </a:tblGrid>
              <a:tr h="53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  <a:cs typeface="Arial Narrow" panose="020B0604020202020204" pitchFamily="34" charset="0"/>
                        </a:rPr>
                        <a:t>Fejléc</a:t>
                      </a:r>
                    </a:p>
                  </a:txBody>
                  <a:tcPr marL="72000" marR="72000" marT="72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  <a:cs typeface="Arial Narrow" panose="020B0604020202020204" pitchFamily="34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  <a:p>
                      <a:endParaRPr lang="hu-HU" sz="900" dirty="0">
                        <a:solidFill>
                          <a:srgbClr val="1B213E"/>
                        </a:solidFill>
                      </a:endParaRP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98621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1467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188170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99051"/>
                  </a:ext>
                </a:extLst>
              </a:tr>
              <a:tr h="365226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35829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790493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648282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929519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479274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E2FA13-E2E8-477F-A01D-4CEE2C6AB77C}"/>
              </a:ext>
            </a:extLst>
          </p:cNvPr>
          <p:cNvSpPr txBox="1">
            <a:spLocks/>
          </p:cNvSpPr>
          <p:nvPr userDrawn="1"/>
        </p:nvSpPr>
        <p:spPr>
          <a:xfrm>
            <a:off x="1042988" y="2852738"/>
            <a:ext cx="3167062" cy="34210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Ezen az oldalon egy táblázat mintát mutatunk be, amit lehet bővíteni, szűkíteni, átszínezni.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ppt</a:t>
            </a:r>
            <a:r>
              <a:rPr lang="hu-HU" dirty="0"/>
              <a:t>-be beépített táblázatok a </a:t>
            </a:r>
            <a:r>
              <a:rPr lang="en-US" dirty="0"/>
              <a:t>Corvinus </a:t>
            </a:r>
            <a:r>
              <a:rPr lang="en-US" dirty="0" err="1"/>
              <a:t>színséma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árnyalatokat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828C34-E8A6-4A47-AFBC-17911EEF0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Tables</a:t>
            </a:r>
            <a:r>
              <a:rPr lang="hu-HU" dirty="0"/>
              <a:t> </a:t>
            </a:r>
            <a:r>
              <a:rPr lang="hu-HU" dirty="0" err="1"/>
              <a:t>sample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820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57B303-C5F0-4CAA-9A2C-AF26083F1B1D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8C49F5-362A-46CE-8366-5C4FC5BD3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928E63-DE49-46D7-BADE-590FC65B3F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2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+1 nagy ké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C0AF2DE-309C-459E-8C51-5E6FFE071A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718643"/>
            <a:ext cx="12193587" cy="51393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105796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2090729"/>
            <a:ext cx="11096622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D8545F-9778-4FE3-8B82-277FEE687C92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823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+1 nagy ké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C0AF2DE-309C-459E-8C51-5E6FFE071A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718643"/>
            <a:ext cx="12193587" cy="51393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105796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2090729"/>
            <a:ext cx="11096622" cy="76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44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DDCA44-80E8-4178-9970-883F5E9D79A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85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9AEF92C-FC57-429C-87FC-521B33F9160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513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38DDE7-9783-488A-8A38-F97EEBD01D9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461375" y="3429000"/>
            <a:ext cx="3162300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2DD2C20-4170-43F2-A180-4C8180D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47EA5A-4860-453B-AA5B-4D547FA36B6E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994868-AE02-42BD-B69E-E49EAF9CA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057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B4D056B-5CB7-473E-9616-97918C58958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744243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BD5047B-66CA-4D9B-AE1B-83209A84A2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456613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9CD1C0-0619-4287-A2C5-A2D517E4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1C98CC-962A-4897-A45C-819B551ADB57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081EA5-C5A5-4D02-9F0C-B3A5E1336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49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DF7B45-FD6C-4F89-833D-97E6BFA2FD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685928"/>
            <a:ext cx="3370263" cy="697690"/>
          </a:xfrm>
          <a:prstGeom prst="rect">
            <a:avLst/>
          </a:prstGeom>
        </p:spPr>
        <p:txBody>
          <a:bodyPr lIns="0" tIns="0" rIns="0" bIns="0" anchor="b" anchorCtr="0"/>
          <a:lstStyle>
            <a:lvl1pPr indent="0"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Number.</a:t>
            </a:r>
            <a:endParaRPr lang="hu-H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F6DA57-7950-4A56-A6BF-61257C57B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3705370-5C6F-47CD-9ECF-A26398121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A2D2297-A5F6-44D7-8815-20565F1DB4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513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04C9DB-6D5B-4565-9317-BD816C05319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461375" y="3429000"/>
            <a:ext cx="3162300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  <a:endParaRPr lang="hu-HU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3C3C09F-494C-4C4A-87C7-06D59574ABA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48187" y="1685928"/>
            <a:ext cx="3370263" cy="6973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Number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5F7311C-818D-429E-9FE8-E815ACC801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58174" y="1685928"/>
            <a:ext cx="3370263" cy="69769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Number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464ABEAD-6F60-4C32-81D7-5DC68F532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5511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 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24" name="Szöveg helye 6">
            <a:extLst>
              <a:ext uri="{FF2B5EF4-FFF2-40B4-BE49-F238E27FC236}">
                <a16:creationId xmlns:a16="http://schemas.microsoft.com/office/drawing/2014/main" id="{5EA4D16E-EA05-4897-8C66-E432AA9028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0736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 "/>
              </a:defRPr>
            </a:lvl1pPr>
          </a:lstStyle>
          <a:p>
            <a:r>
              <a:rPr lang="en-US" dirty="0" err="1"/>
              <a:t>Subheadline</a:t>
            </a:r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3AEC1E-D65C-4119-B5DE-0F5752CD219A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41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8FDB1C4F-5F68-48A8-98D0-01015F761FAC}"/>
              </a:ext>
            </a:extLst>
          </p:cNvPr>
          <p:cNvGrpSpPr/>
          <p:nvPr userDrawn="1"/>
        </p:nvGrpSpPr>
        <p:grpSpPr>
          <a:xfrm>
            <a:off x="0" y="-47625"/>
            <a:ext cx="2628900" cy="1709738"/>
            <a:chOff x="0" y="0"/>
            <a:chExt cx="2628900" cy="1709738"/>
          </a:xfrm>
        </p:grpSpPr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4935A23F-E0B5-42C6-8842-E9037E6D9198}"/>
                </a:ext>
              </a:extLst>
            </p:cNvPr>
            <p:cNvSpPr/>
            <p:nvPr userDrawn="1"/>
          </p:nvSpPr>
          <p:spPr>
            <a:xfrm>
              <a:off x="0" y="0"/>
              <a:ext cx="2628900" cy="1709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n>
                  <a:noFill/>
                </a:ln>
                <a:noFill/>
              </a:endParaRPr>
            </a:p>
          </p:txBody>
        </p:sp>
        <p:pic>
          <p:nvPicPr>
            <p:cNvPr id="7" name="Ábra 6">
              <a:extLst>
                <a:ext uri="{FF2B5EF4-FFF2-40B4-BE49-F238E27FC236}">
                  <a16:creationId xmlns:a16="http://schemas.microsoft.com/office/drawing/2014/main" id="{B1D029F7-2D74-4B68-BDDA-F5F35F129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1965" y="585090"/>
              <a:ext cx="1641384" cy="550800"/>
            </a:xfrm>
            <a:prstGeom prst="rect">
              <a:avLst/>
            </a:prstGeom>
          </p:spPr>
        </p:pic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4C39FE4D-E2E2-4775-97FB-C6E7A1220D23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A5128C-8080-4D6C-ACC9-4612070BD095}" type="slidenum">
              <a:rPr lang="hu-HU" sz="1100" smtClean="0"/>
              <a:t>‹N°›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70991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4" r:id="rId2"/>
    <p:sldLayoutId id="2147483675" r:id="rId3"/>
    <p:sldLayoutId id="2147483706" r:id="rId4"/>
    <p:sldLayoutId id="2147483700" r:id="rId5"/>
    <p:sldLayoutId id="2147483705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57">
          <p15:clr>
            <a:srgbClr val="A4A3A4"/>
          </p15:clr>
        </p15:guide>
        <p15:guide id="4" pos="529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68">
          <p15:clr>
            <a:srgbClr val="A4A3A4"/>
          </p15:clr>
        </p15:guide>
        <p15:guide id="7" orient="horz" pos="714">
          <p15:clr>
            <a:srgbClr val="A4A3A4"/>
          </p15:clr>
        </p15:guide>
        <p15:guide id="8" pos="4988">
          <p15:clr>
            <a:srgbClr val="A4A3A4"/>
          </p15:clr>
        </p15:guide>
        <p15:guide id="9" pos="5328">
          <p15:clr>
            <a:srgbClr val="A4A3A4"/>
          </p15:clr>
        </p15:guide>
        <p15:guide id="10" pos="7322">
          <p15:clr>
            <a:srgbClr val="A4A3A4"/>
          </p15:clr>
        </p15:guide>
        <p15:guide id="11" pos="2993">
          <p15:clr>
            <a:srgbClr val="A4A3A4"/>
          </p15:clr>
        </p15:guide>
        <p15:guide id="12" pos="2652">
          <p15:clr>
            <a:srgbClr val="A4A3A4"/>
          </p15:clr>
        </p15:guide>
        <p15:guide id="13" orient="horz" pos="3952">
          <p15:clr>
            <a:srgbClr val="A4A3A4"/>
          </p15:clr>
        </p15:guide>
        <p15:guide id="14" orient="horz" pos="1797">
          <p15:clr>
            <a:srgbClr val="A4A3A4"/>
          </p15:clr>
        </p15:guide>
        <p15:guide id="15" orient="horz" pos="1434">
          <p15:clr>
            <a:srgbClr val="A4A3A4"/>
          </p15:clr>
        </p15:guide>
        <p15:guide id="16" orient="horz" pos="1077">
          <p15:clr>
            <a:srgbClr val="A4A3A4"/>
          </p15:clr>
        </p15:guide>
        <p15:guide id="17" pos="3669">
          <p15:clr>
            <a:srgbClr val="A4A3A4"/>
          </p15:clr>
        </p15:guide>
        <p15:guide id="18" pos="401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01380E2C-1A40-4AD4-A0F1-60217AA6B01B}"/>
              </a:ext>
            </a:extLst>
          </p:cNvPr>
          <p:cNvGrpSpPr/>
          <p:nvPr userDrawn="1"/>
        </p:nvGrpSpPr>
        <p:grpSpPr>
          <a:xfrm>
            <a:off x="0" y="0"/>
            <a:ext cx="2628900" cy="1709738"/>
            <a:chOff x="0" y="0"/>
            <a:chExt cx="2628900" cy="170973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2F8299BC-7766-4D57-8691-1503062BCECA}"/>
                </a:ext>
              </a:extLst>
            </p:cNvPr>
            <p:cNvSpPr/>
            <p:nvPr userDrawn="1"/>
          </p:nvSpPr>
          <p:spPr>
            <a:xfrm>
              <a:off x="0" y="0"/>
              <a:ext cx="2628900" cy="1709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n>
                  <a:noFill/>
                </a:ln>
                <a:noFill/>
              </a:endParaRPr>
            </a:p>
          </p:txBody>
        </p:sp>
        <p:pic>
          <p:nvPicPr>
            <p:cNvPr id="6" name="Ábra 5">
              <a:extLst>
                <a:ext uri="{FF2B5EF4-FFF2-40B4-BE49-F238E27FC236}">
                  <a16:creationId xmlns:a16="http://schemas.microsoft.com/office/drawing/2014/main" id="{325A1351-0704-42ED-9BA2-34AB2037E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71965" y="585090"/>
              <a:ext cx="1641384" cy="550800"/>
            </a:xfrm>
            <a:prstGeom prst="rect">
              <a:avLst/>
            </a:prstGeom>
          </p:spPr>
        </p:pic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ED97E6C2-7170-4C43-B9B6-49A19FD2C2C5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A5128C-8080-4D6C-ACC9-4612070BD095}" type="slidenum">
              <a:rPr lang="hu-HU" sz="1100" smtClean="0"/>
              <a:t>‹N°›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761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7" r:id="rId5"/>
    <p:sldLayoutId id="2147483694" r:id="rId6"/>
    <p:sldLayoutId id="2147483695" r:id="rId7"/>
    <p:sldLayoutId id="2147483714" r:id="rId8"/>
    <p:sldLayoutId id="2147483696" r:id="rId9"/>
    <p:sldLayoutId id="2147483697" r:id="rId10"/>
    <p:sldLayoutId id="2147483698" r:id="rId11"/>
    <p:sldLayoutId id="2147483699" r:id="rId12"/>
    <p:sldLayoutId id="2147483725" r:id="rId13"/>
    <p:sldLayoutId id="2147483726" r:id="rId14"/>
    <p:sldLayoutId id="2147483727" r:id="rId15"/>
    <p:sldLayoutId id="2147483728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C5ACEF9C-BD53-463D-BADD-83B17DBBF649}"/>
              </a:ext>
            </a:extLst>
          </p:cNvPr>
          <p:cNvGrpSpPr/>
          <p:nvPr userDrawn="1"/>
        </p:nvGrpSpPr>
        <p:grpSpPr>
          <a:xfrm>
            <a:off x="0" y="0"/>
            <a:ext cx="2628900" cy="1709738"/>
            <a:chOff x="0" y="0"/>
            <a:chExt cx="2628900" cy="170973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932E94C2-4E5B-4046-9AF0-4EFD60881088}"/>
                </a:ext>
              </a:extLst>
            </p:cNvPr>
            <p:cNvSpPr/>
            <p:nvPr userDrawn="1"/>
          </p:nvSpPr>
          <p:spPr>
            <a:xfrm>
              <a:off x="0" y="0"/>
              <a:ext cx="2628900" cy="1709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n>
                  <a:noFill/>
                </a:ln>
                <a:noFill/>
              </a:endParaRPr>
            </a:p>
          </p:txBody>
        </p:sp>
        <p:pic>
          <p:nvPicPr>
            <p:cNvPr id="6" name="Ábra 5">
              <a:extLst>
                <a:ext uri="{FF2B5EF4-FFF2-40B4-BE49-F238E27FC236}">
                  <a16:creationId xmlns:a16="http://schemas.microsoft.com/office/drawing/2014/main" id="{F5903BB2-81E9-4E48-A844-B2BD8F58B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1965" y="585090"/>
              <a:ext cx="1641384" cy="550800"/>
            </a:xfrm>
            <a:prstGeom prst="rect">
              <a:avLst/>
            </a:prstGeom>
          </p:spPr>
        </p:pic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592B0A53-5EC2-4CFE-9589-E7088B53A8FB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A5128C-8080-4D6C-ACC9-4612070BD095}" type="slidenum">
              <a:rPr lang="hu-HU" sz="1100" smtClean="0"/>
              <a:t>‹N°›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2877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929016EA-01FE-4265-B2E1-6948F248B829}"/>
              </a:ext>
            </a:extLst>
          </p:cNvPr>
          <p:cNvGrpSpPr/>
          <p:nvPr userDrawn="1"/>
        </p:nvGrpSpPr>
        <p:grpSpPr>
          <a:xfrm>
            <a:off x="0" y="0"/>
            <a:ext cx="2628900" cy="1709738"/>
            <a:chOff x="0" y="0"/>
            <a:chExt cx="2628900" cy="170973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64390BCE-CE15-4965-BF77-764F540A4963}"/>
                </a:ext>
              </a:extLst>
            </p:cNvPr>
            <p:cNvSpPr/>
            <p:nvPr userDrawn="1"/>
          </p:nvSpPr>
          <p:spPr>
            <a:xfrm>
              <a:off x="0" y="0"/>
              <a:ext cx="2628900" cy="1709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n>
                  <a:noFill/>
                </a:ln>
                <a:noFill/>
              </a:endParaRPr>
            </a:p>
          </p:txBody>
        </p:sp>
        <p:pic>
          <p:nvPicPr>
            <p:cNvPr id="6" name="Ábra 5">
              <a:extLst>
                <a:ext uri="{FF2B5EF4-FFF2-40B4-BE49-F238E27FC236}">
                  <a16:creationId xmlns:a16="http://schemas.microsoft.com/office/drawing/2014/main" id="{A1C3EFAC-5118-42FE-B720-9A7F10F1A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965" y="585090"/>
              <a:ext cx="1641384" cy="550800"/>
            </a:xfrm>
            <a:prstGeom prst="rect">
              <a:avLst/>
            </a:prstGeom>
          </p:spPr>
        </p:pic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392B155D-E535-4A76-9399-2902A8ADB910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A5128C-8080-4D6C-ACC9-4612070BD095}" type="slidenum">
              <a:rPr lang="hu-HU" sz="1100" smtClean="0"/>
              <a:t>‹N°›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164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E614E0BB-D7A7-40E7-8E93-5B7B37DD06D4}"/>
              </a:ext>
            </a:extLst>
          </p:cNvPr>
          <p:cNvGrpSpPr/>
          <p:nvPr userDrawn="1"/>
        </p:nvGrpSpPr>
        <p:grpSpPr>
          <a:xfrm>
            <a:off x="0" y="0"/>
            <a:ext cx="2628900" cy="1709738"/>
            <a:chOff x="0" y="0"/>
            <a:chExt cx="2628900" cy="170973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20D5621-FC11-40F4-A06F-37E43A2AFCDA}"/>
                </a:ext>
              </a:extLst>
            </p:cNvPr>
            <p:cNvSpPr/>
            <p:nvPr userDrawn="1"/>
          </p:nvSpPr>
          <p:spPr>
            <a:xfrm>
              <a:off x="0" y="0"/>
              <a:ext cx="2628900" cy="1709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n>
                  <a:noFill/>
                </a:ln>
                <a:noFill/>
              </a:endParaRPr>
            </a:p>
          </p:txBody>
        </p:sp>
        <p:pic>
          <p:nvPicPr>
            <p:cNvPr id="6" name="Ábra 5">
              <a:extLst>
                <a:ext uri="{FF2B5EF4-FFF2-40B4-BE49-F238E27FC236}">
                  <a16:creationId xmlns:a16="http://schemas.microsoft.com/office/drawing/2014/main" id="{08B8B1DF-2E18-4BE0-A27F-E72188714A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1965" y="585090"/>
              <a:ext cx="1641384" cy="55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6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9" r:id="rId4"/>
    <p:sldLayoutId id="2147483723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file:////var/folders/gd/9r6qc72x00q_p3nydtd_s2t00000gn/T/com.microsoft.Word/WebArchiveCopyPasteTempFiles/9k=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45C4850A-F628-4851-8E71-147C6894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15AD-3DD7-48C6-A8E5-B5FE3EA0F2C9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AFB43E-0BBE-4A89-847F-A108DC7AAF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682" y="1514475"/>
            <a:ext cx="11096623" cy="17192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32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“Identifying essential structural and institutional reforms to achieve economic</a:t>
            </a:r>
            <a:br>
              <a:rPr lang="en-US" dirty="0"/>
            </a:br>
            <a:r>
              <a:rPr lang="en-US" dirty="0"/>
              <a:t>sustainability of the water sector of Central Asia”</a:t>
            </a:r>
            <a:endParaRPr lang="hu-HU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3782B7-450E-4B8B-B04B-1C2A1BBAE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049" y="4133538"/>
            <a:ext cx="7431088" cy="52840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b="1" dirty="0"/>
              <a:t> </a:t>
            </a:r>
            <a:r>
              <a:rPr lang="hu-HU" sz="2200" b="1" dirty="0" err="1"/>
              <a:t>Introduction</a:t>
            </a:r>
            <a:r>
              <a:rPr lang="hu-HU" sz="2200" b="1" dirty="0"/>
              <a:t> of </a:t>
            </a:r>
            <a:r>
              <a:rPr lang="hu-HU" sz="2200" b="1" dirty="0" err="1"/>
              <a:t>the</a:t>
            </a:r>
            <a:r>
              <a:rPr lang="hu-HU" sz="2200" b="1" dirty="0"/>
              <a:t> </a:t>
            </a:r>
            <a:r>
              <a:rPr lang="hu-HU" sz="2200" b="1" dirty="0" err="1"/>
              <a:t>background</a:t>
            </a:r>
            <a:r>
              <a:rPr lang="hu-HU" sz="2200" b="1" dirty="0"/>
              <a:t> </a:t>
            </a:r>
            <a:r>
              <a:rPr lang="hu-HU" sz="2200" b="1" dirty="0" err="1"/>
              <a:t>paper</a:t>
            </a:r>
            <a:r>
              <a:rPr lang="hu-HU" sz="2200" b="1" dirty="0"/>
              <a:t> </a:t>
            </a:r>
            <a:endParaRPr lang="fr-CH" sz="2200" dirty="0"/>
          </a:p>
          <a:p>
            <a:r>
              <a:rPr lang="hu-HU" b="1" dirty="0"/>
              <a:t> </a:t>
            </a:r>
            <a:endParaRPr lang="fr-CH" dirty="0"/>
          </a:p>
          <a:p>
            <a:r>
              <a:rPr lang="hu-HU" dirty="0"/>
              <a:t> </a:t>
            </a:r>
            <a:endParaRPr lang="fr-CH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7173E0-E3CF-4AD6-BC17-DC46D8FBE210}"/>
              </a:ext>
            </a:extLst>
          </p:cNvPr>
          <p:cNvSpPr txBox="1"/>
          <p:nvPr/>
        </p:nvSpPr>
        <p:spPr>
          <a:xfrm>
            <a:off x="654049" y="5633561"/>
            <a:ext cx="7431088" cy="738664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hu-HU" sz="2400" dirty="0"/>
              <a:t>Marton Krasznai, </a:t>
            </a:r>
            <a:r>
              <a:rPr lang="hu-HU" sz="2400" dirty="0" err="1"/>
              <a:t>Scientific</a:t>
            </a:r>
            <a:r>
              <a:rPr lang="hu-HU" sz="2400" dirty="0"/>
              <a:t> </a:t>
            </a:r>
            <a:r>
              <a:rPr lang="hu-HU" sz="2400" dirty="0" err="1"/>
              <a:t>Director</a:t>
            </a:r>
            <a:r>
              <a:rPr lang="hu-HU" sz="2400" dirty="0"/>
              <a:t>, Center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Central</a:t>
            </a:r>
            <a:r>
              <a:rPr lang="hu-HU" sz="2400" dirty="0"/>
              <a:t> </a:t>
            </a:r>
            <a:r>
              <a:rPr lang="hu-HU" sz="2400" dirty="0" err="1"/>
              <a:t>Asia</a:t>
            </a:r>
            <a:r>
              <a:rPr lang="hu-HU" sz="2400" dirty="0"/>
              <a:t> Research, </a:t>
            </a:r>
            <a:r>
              <a:rPr lang="hu-HU" sz="2400" dirty="0" err="1"/>
              <a:t>Corvinus</a:t>
            </a:r>
            <a:r>
              <a:rPr lang="hu-HU" sz="2400" dirty="0"/>
              <a:t> University, Budapest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635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FFC1B27-8F98-4013-9B27-D42C69ED533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41784" y="1519418"/>
            <a:ext cx="10580687" cy="4576582"/>
          </a:xfrm>
        </p:spPr>
        <p:txBody>
          <a:bodyPr/>
          <a:lstStyle/>
          <a:p>
            <a:r>
              <a:rPr lang="hu-HU" sz="3000" dirty="0"/>
              <a:t>Big </a:t>
            </a:r>
            <a:r>
              <a:rPr lang="hu-HU" sz="3000" dirty="0" err="1"/>
              <a:t>water</a:t>
            </a:r>
            <a:r>
              <a:rPr lang="hu-HU" sz="3000" dirty="0"/>
              <a:t> </a:t>
            </a:r>
            <a:r>
              <a:rPr lang="hu-HU" sz="3000" dirty="0" err="1"/>
              <a:t>infrastructure</a:t>
            </a:r>
            <a:r>
              <a:rPr lang="hu-HU" sz="3000" dirty="0"/>
              <a:t> is </a:t>
            </a:r>
            <a:r>
              <a:rPr lang="hu-HU" sz="3000" dirty="0" err="1"/>
              <a:t>owned</a:t>
            </a:r>
            <a:r>
              <a:rPr lang="hu-HU" sz="3000" dirty="0"/>
              <a:t> </a:t>
            </a:r>
            <a:r>
              <a:rPr lang="hu-HU" sz="3000" dirty="0" err="1"/>
              <a:t>by</a:t>
            </a:r>
            <a:r>
              <a:rPr lang="hu-HU" sz="3000" dirty="0"/>
              <a:t>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state</a:t>
            </a:r>
            <a:r>
              <a:rPr lang="hu-HU" sz="3000" dirty="0"/>
              <a:t>: </a:t>
            </a:r>
            <a:r>
              <a:rPr lang="hu-HU" sz="3000" dirty="0" err="1"/>
              <a:t>governments</a:t>
            </a:r>
            <a:r>
              <a:rPr lang="hu-HU" sz="3000" dirty="0"/>
              <a:t> play a </a:t>
            </a:r>
            <a:r>
              <a:rPr lang="hu-HU" sz="3000" dirty="0" err="1"/>
              <a:t>key</a:t>
            </a:r>
            <a:r>
              <a:rPr lang="hu-HU" sz="3000" dirty="0"/>
              <a:t> </a:t>
            </a:r>
            <a:r>
              <a:rPr lang="hu-HU" sz="3000" dirty="0" err="1"/>
              <a:t>role</a:t>
            </a:r>
            <a:r>
              <a:rPr lang="hu-HU" sz="3000" dirty="0"/>
              <a:t> in </a:t>
            </a:r>
            <a:r>
              <a:rPr lang="hu-HU" sz="3000" dirty="0" err="1"/>
              <a:t>the</a:t>
            </a:r>
            <a:r>
              <a:rPr lang="hu-HU" sz="3000" dirty="0"/>
              <a:t> management of </a:t>
            </a:r>
            <a:r>
              <a:rPr lang="hu-HU" sz="3000" dirty="0" err="1"/>
              <a:t>water</a:t>
            </a:r>
            <a:r>
              <a:rPr lang="hu-HU" sz="3000" dirty="0"/>
              <a:t> </a:t>
            </a:r>
            <a:r>
              <a:rPr lang="hu-HU" sz="3000" dirty="0" err="1"/>
              <a:t>resources</a:t>
            </a:r>
            <a:endParaRPr lang="fr-CH" sz="3000" dirty="0"/>
          </a:p>
          <a:p>
            <a:r>
              <a:rPr lang="hu-HU" sz="3000" dirty="0" err="1"/>
              <a:t>Institutional</a:t>
            </a:r>
            <a:r>
              <a:rPr lang="hu-HU" sz="3000" dirty="0"/>
              <a:t> </a:t>
            </a:r>
            <a:r>
              <a:rPr lang="hu-HU" sz="3000" dirty="0" err="1"/>
              <a:t>reforms</a:t>
            </a:r>
            <a:r>
              <a:rPr lang="hu-HU" sz="3000" dirty="0"/>
              <a:t> </a:t>
            </a:r>
            <a:r>
              <a:rPr lang="hu-HU" sz="3000" dirty="0" err="1"/>
              <a:t>should</a:t>
            </a:r>
            <a:r>
              <a:rPr lang="hu-HU" sz="3000" dirty="0"/>
              <a:t> </a:t>
            </a:r>
            <a:r>
              <a:rPr lang="hu-HU" sz="3000" dirty="0" err="1"/>
              <a:t>focus</a:t>
            </a:r>
            <a:r>
              <a:rPr lang="hu-HU" sz="3000" dirty="0"/>
              <a:t> </a:t>
            </a:r>
            <a:r>
              <a:rPr lang="hu-HU" sz="3000" dirty="0" err="1"/>
              <a:t>on</a:t>
            </a:r>
            <a:r>
              <a:rPr lang="hu-HU" sz="3000" dirty="0"/>
              <a:t> </a:t>
            </a:r>
            <a:r>
              <a:rPr lang="hu-HU" sz="3000" dirty="0" err="1"/>
              <a:t>strengthening</a:t>
            </a:r>
            <a:r>
              <a:rPr lang="hu-HU" sz="3000" dirty="0"/>
              <a:t> </a:t>
            </a:r>
            <a:r>
              <a:rPr lang="hu-HU" sz="3000" dirty="0" err="1"/>
              <a:t>state</a:t>
            </a:r>
            <a:r>
              <a:rPr lang="hu-HU" sz="3000" dirty="0"/>
              <a:t> </a:t>
            </a:r>
            <a:r>
              <a:rPr lang="hu-HU" sz="3000" dirty="0" err="1"/>
              <a:t>capacity</a:t>
            </a:r>
            <a:r>
              <a:rPr lang="hu-HU" sz="3000" dirty="0"/>
              <a:t>, </a:t>
            </a:r>
            <a:r>
              <a:rPr lang="hu-HU" sz="3000" dirty="0" err="1"/>
              <a:t>better</a:t>
            </a:r>
            <a:r>
              <a:rPr lang="hu-HU" sz="3000" dirty="0"/>
              <a:t> </a:t>
            </a:r>
            <a:r>
              <a:rPr lang="hu-HU" sz="3000" dirty="0" err="1"/>
              <a:t>resource</a:t>
            </a:r>
            <a:r>
              <a:rPr lang="hu-HU" sz="3000" dirty="0"/>
              <a:t> </a:t>
            </a:r>
            <a:r>
              <a:rPr lang="hu-HU" sz="3000" dirty="0" err="1"/>
              <a:t>allocation</a:t>
            </a:r>
            <a:r>
              <a:rPr lang="hu-HU" sz="3000" dirty="0"/>
              <a:t>, </a:t>
            </a:r>
            <a:r>
              <a:rPr lang="hu-HU" sz="3000" dirty="0" err="1"/>
              <a:t>reduced</a:t>
            </a:r>
            <a:r>
              <a:rPr lang="hu-HU" sz="3000" dirty="0"/>
              <a:t> </a:t>
            </a:r>
            <a:r>
              <a:rPr lang="hu-HU" sz="3000" dirty="0" err="1"/>
              <a:t>transaction</a:t>
            </a:r>
            <a:r>
              <a:rPr lang="hu-HU" sz="3000" dirty="0"/>
              <a:t> </a:t>
            </a:r>
            <a:r>
              <a:rPr lang="hu-HU" sz="3000" dirty="0" err="1"/>
              <a:t>costs</a:t>
            </a:r>
            <a:r>
              <a:rPr lang="hu-HU" sz="3000" dirty="0"/>
              <a:t> and </a:t>
            </a:r>
            <a:r>
              <a:rPr lang="hu-HU" sz="3000" dirty="0" err="1"/>
              <a:t>greater</a:t>
            </a:r>
            <a:r>
              <a:rPr lang="hu-HU" sz="3000" dirty="0"/>
              <a:t> </a:t>
            </a:r>
            <a:r>
              <a:rPr lang="hu-HU" sz="3000" dirty="0" err="1"/>
              <a:t>transparency</a:t>
            </a:r>
            <a:r>
              <a:rPr lang="hu-HU" sz="3000" dirty="0"/>
              <a:t> and </a:t>
            </a:r>
            <a:r>
              <a:rPr lang="hu-HU" sz="3000" dirty="0" err="1"/>
              <a:t>accountability</a:t>
            </a:r>
            <a:r>
              <a:rPr lang="hu-HU" sz="3000" dirty="0"/>
              <a:t> </a:t>
            </a:r>
            <a:endParaRPr lang="fr-CH" sz="3000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DB36F2-76DF-467F-BCCE-F99D399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993420-D686-1D42-99B0-CB05622C9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56" y="4057649"/>
            <a:ext cx="3309144" cy="24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FFC1B27-8F98-4013-9B27-D42C69ED533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4388" y="1519418"/>
            <a:ext cx="10580687" cy="4576582"/>
          </a:xfrm>
        </p:spPr>
        <p:txBody>
          <a:bodyPr/>
          <a:lstStyle/>
          <a:p>
            <a:r>
              <a:rPr lang="hu-HU" sz="2500" dirty="0" err="1"/>
              <a:t>Institutional</a:t>
            </a:r>
            <a:r>
              <a:rPr lang="hu-HU" sz="2500" dirty="0"/>
              <a:t> </a:t>
            </a:r>
            <a:r>
              <a:rPr lang="hu-HU" sz="2500" dirty="0" err="1"/>
              <a:t>reforms</a:t>
            </a:r>
            <a:r>
              <a:rPr lang="hu-HU" sz="2500" dirty="0"/>
              <a:t> </a:t>
            </a:r>
            <a:r>
              <a:rPr lang="hu-HU" sz="2500" dirty="0" err="1"/>
              <a:t>can</a:t>
            </a:r>
            <a:r>
              <a:rPr lang="hu-HU" sz="2500" dirty="0"/>
              <a:t> </a:t>
            </a:r>
            <a:r>
              <a:rPr lang="hu-HU" sz="2500" dirty="0" err="1"/>
              <a:t>build</a:t>
            </a:r>
            <a:r>
              <a:rPr lang="hu-HU" sz="2500" dirty="0"/>
              <a:t> </a:t>
            </a:r>
            <a:r>
              <a:rPr lang="hu-HU" sz="2500" dirty="0" err="1"/>
              <a:t>on</a:t>
            </a:r>
            <a:r>
              <a:rPr lang="hu-HU" sz="2500" dirty="0"/>
              <a:t> a </a:t>
            </a:r>
            <a:r>
              <a:rPr lang="hu-HU" sz="2500" dirty="0" err="1"/>
              <a:t>rich</a:t>
            </a:r>
            <a:r>
              <a:rPr lang="hu-HU" sz="2500" dirty="0"/>
              <a:t> </a:t>
            </a:r>
            <a:r>
              <a:rPr lang="hu-HU" sz="2500" dirty="0" err="1"/>
              <a:t>institutional</a:t>
            </a:r>
            <a:r>
              <a:rPr lang="hu-HU" sz="2500" dirty="0"/>
              <a:t> </a:t>
            </a:r>
            <a:r>
              <a:rPr lang="hu-HU" sz="2500" dirty="0" err="1"/>
              <a:t>heritage</a:t>
            </a:r>
            <a:r>
              <a:rPr lang="hu-HU" sz="2500" dirty="0"/>
              <a:t> of </a:t>
            </a:r>
            <a:r>
              <a:rPr lang="hu-HU" sz="2500" dirty="0" err="1"/>
              <a:t>Central</a:t>
            </a:r>
            <a:r>
              <a:rPr lang="hu-HU" sz="2500" dirty="0"/>
              <a:t> </a:t>
            </a:r>
            <a:r>
              <a:rPr lang="hu-HU" sz="2500" dirty="0" err="1"/>
              <a:t>Asia</a:t>
            </a:r>
            <a:r>
              <a:rPr lang="hu-HU" sz="2500" dirty="0"/>
              <a:t>. The </a:t>
            </a:r>
            <a:r>
              <a:rPr lang="hu-HU" sz="2500" dirty="0" err="1"/>
              <a:t>water</a:t>
            </a:r>
            <a:r>
              <a:rPr lang="hu-HU" sz="2500" dirty="0"/>
              <a:t> sector has </a:t>
            </a:r>
            <a:r>
              <a:rPr lang="hu-HU" sz="2500" dirty="0" err="1"/>
              <a:t>been</a:t>
            </a:r>
            <a:r>
              <a:rPr lang="hu-HU" sz="2500" dirty="0"/>
              <a:t> </a:t>
            </a:r>
            <a:r>
              <a:rPr lang="hu-HU" sz="2500" dirty="0" err="1"/>
              <a:t>the</a:t>
            </a:r>
            <a:r>
              <a:rPr lang="hu-HU" sz="2500" dirty="0"/>
              <a:t> </a:t>
            </a:r>
            <a:r>
              <a:rPr lang="hu-HU" sz="2500" dirty="0" err="1"/>
              <a:t>basis</a:t>
            </a:r>
            <a:r>
              <a:rPr lang="hu-HU" sz="2500" dirty="0"/>
              <a:t> of </a:t>
            </a:r>
            <a:r>
              <a:rPr lang="hu-HU" sz="2500" dirty="0" err="1"/>
              <a:t>prosperity</a:t>
            </a:r>
            <a:r>
              <a:rPr lang="hu-HU" sz="2500" dirty="0"/>
              <a:t>, </a:t>
            </a:r>
            <a:r>
              <a:rPr lang="hu-HU" sz="2500" dirty="0" err="1"/>
              <a:t>stability</a:t>
            </a:r>
            <a:r>
              <a:rPr lang="hu-HU" sz="2500" dirty="0"/>
              <a:t> and </a:t>
            </a:r>
            <a:r>
              <a:rPr lang="hu-HU" sz="2500" dirty="0" err="1"/>
              <a:t>power</a:t>
            </a:r>
            <a:r>
              <a:rPr lang="hu-HU" sz="2500" dirty="0"/>
              <a:t> </a:t>
            </a:r>
            <a:r>
              <a:rPr lang="hu-HU" sz="2500" dirty="0" err="1"/>
              <a:t>for</a:t>
            </a:r>
            <a:r>
              <a:rPr lang="hu-HU" sz="2500" dirty="0"/>
              <a:t> </a:t>
            </a:r>
            <a:r>
              <a:rPr lang="hu-HU" sz="2500" dirty="0" err="1"/>
              <a:t>three</a:t>
            </a:r>
            <a:r>
              <a:rPr lang="hu-HU" sz="2500" dirty="0"/>
              <a:t> </a:t>
            </a:r>
            <a:r>
              <a:rPr lang="hu-HU" sz="2500" dirty="0" err="1"/>
              <a:t>millennia</a:t>
            </a:r>
            <a:r>
              <a:rPr lang="hu-HU" sz="2500" dirty="0"/>
              <a:t> </a:t>
            </a:r>
          </a:p>
          <a:p>
            <a:pPr marL="0" indent="0">
              <a:buNone/>
            </a:pPr>
            <a:endParaRPr lang="hu-HU" sz="2500" dirty="0"/>
          </a:p>
          <a:p>
            <a:r>
              <a:rPr lang="hu-HU" sz="2500" dirty="0"/>
              <a:t>The </a:t>
            </a:r>
            <a:r>
              <a:rPr lang="hu-HU" sz="2500" dirty="0" err="1"/>
              <a:t>unprecedented</a:t>
            </a:r>
            <a:r>
              <a:rPr lang="hu-HU" sz="2500" dirty="0"/>
              <a:t> </a:t>
            </a:r>
            <a:r>
              <a:rPr lang="hu-HU" sz="2500" dirty="0" err="1"/>
              <a:t>scientific</a:t>
            </a:r>
            <a:r>
              <a:rPr lang="hu-HU" sz="2500" dirty="0"/>
              <a:t> </a:t>
            </a:r>
            <a:r>
              <a:rPr lang="hu-HU" sz="2500" dirty="0" err="1"/>
              <a:t>achievements</a:t>
            </a:r>
            <a:r>
              <a:rPr lang="hu-HU" sz="2500" dirty="0"/>
              <a:t> in </a:t>
            </a:r>
            <a:r>
              <a:rPr lang="hu-HU" sz="2500" dirty="0" err="1"/>
              <a:t>mathematics</a:t>
            </a:r>
            <a:r>
              <a:rPr lang="hu-HU" sz="2500" dirty="0"/>
              <a:t> and </a:t>
            </a:r>
            <a:r>
              <a:rPr lang="hu-HU" sz="2500" dirty="0" err="1"/>
              <a:t>geodesy</a:t>
            </a:r>
            <a:r>
              <a:rPr lang="hu-HU" sz="2500" dirty="0"/>
              <a:t> of </a:t>
            </a:r>
            <a:r>
              <a:rPr lang="hu-HU" sz="2500" dirty="0" err="1"/>
              <a:t>world</a:t>
            </a:r>
            <a:r>
              <a:rPr lang="hu-HU" sz="2500" dirty="0"/>
              <a:t> </a:t>
            </a:r>
            <a:r>
              <a:rPr lang="hu-HU" sz="2500" dirty="0" err="1"/>
              <a:t>famous</a:t>
            </a:r>
            <a:r>
              <a:rPr lang="hu-HU" sz="2500" dirty="0"/>
              <a:t> </a:t>
            </a:r>
            <a:r>
              <a:rPr lang="hu-HU" sz="2500" dirty="0" err="1"/>
              <a:t>scholars</a:t>
            </a:r>
            <a:r>
              <a:rPr lang="hu-HU" sz="2500" dirty="0"/>
              <a:t> of </a:t>
            </a:r>
            <a:r>
              <a:rPr lang="hu-HU" sz="2500" dirty="0" err="1"/>
              <a:t>Central</a:t>
            </a:r>
            <a:r>
              <a:rPr lang="hu-HU" sz="2500" dirty="0"/>
              <a:t> </a:t>
            </a:r>
            <a:r>
              <a:rPr lang="hu-HU" sz="2500" dirty="0" err="1"/>
              <a:t>Asia</a:t>
            </a:r>
            <a:r>
              <a:rPr lang="hu-HU" sz="2500" dirty="0"/>
              <a:t> </a:t>
            </a:r>
            <a:r>
              <a:rPr lang="hu-HU" sz="2500" dirty="0" err="1"/>
              <a:t>were</a:t>
            </a:r>
            <a:r>
              <a:rPr lang="hu-HU" sz="2500" dirty="0"/>
              <a:t> </a:t>
            </a:r>
            <a:r>
              <a:rPr lang="hu-HU" sz="2500" dirty="0" err="1"/>
              <a:t>developed</a:t>
            </a:r>
            <a:r>
              <a:rPr lang="hu-HU" sz="2500" dirty="0"/>
              <a:t> </a:t>
            </a:r>
            <a:r>
              <a:rPr lang="hu-HU" sz="2500" dirty="0" err="1"/>
              <a:t>while</a:t>
            </a:r>
            <a:r>
              <a:rPr lang="hu-HU" sz="2500" dirty="0"/>
              <a:t>  building and </a:t>
            </a:r>
            <a:r>
              <a:rPr lang="hu-HU" sz="2500" dirty="0" err="1"/>
              <a:t>maintaining</a:t>
            </a:r>
            <a:r>
              <a:rPr lang="hu-HU" sz="2500" dirty="0"/>
              <a:t> </a:t>
            </a:r>
            <a:r>
              <a:rPr lang="hu-HU" sz="2500" dirty="0" err="1"/>
              <a:t>irrigation</a:t>
            </a:r>
            <a:r>
              <a:rPr lang="hu-HU" sz="2500" dirty="0"/>
              <a:t> </a:t>
            </a:r>
            <a:r>
              <a:rPr lang="hu-HU" sz="2500" dirty="0" err="1"/>
              <a:t>canals</a:t>
            </a:r>
            <a:endParaRPr lang="hu-HU" sz="2500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DB36F2-76DF-467F-BCCE-F99D399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D426EC-7096-7847-AB06-CA580A65A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38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Image 1" descr="Lost Enlightenment: Central Asia's Golden Age from the Arab Conquest to  Tamerlane: Amazon.de: Starr, S. Fr.: Fremdsprachige Bücher">
            <a:extLst>
              <a:ext uri="{FF2B5EF4-FFF2-40B4-BE49-F238E27FC236}">
                <a16:creationId xmlns:a16="http://schemas.microsoft.com/office/drawing/2014/main" id="{8166FFDB-4828-0641-A056-DCFA6A91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9" b="14931"/>
          <a:stretch>
            <a:fillRect/>
          </a:stretch>
        </p:blipFill>
        <p:spPr bwMode="auto">
          <a:xfrm>
            <a:off x="6104731" y="4299994"/>
            <a:ext cx="3225800" cy="218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7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7E14D-F949-E345-8A29-D097A9A865F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99306" y="1651000"/>
            <a:ext cx="10580687" cy="3644900"/>
          </a:xfrm>
        </p:spPr>
        <p:txBody>
          <a:bodyPr/>
          <a:lstStyle/>
          <a:p>
            <a:r>
              <a:rPr lang="hu-HU" sz="3000" dirty="0"/>
              <a:t>Open, </a:t>
            </a:r>
            <a:r>
              <a:rPr lang="hu-HU" sz="3000" dirty="0" err="1"/>
              <a:t>inclusive</a:t>
            </a:r>
            <a:r>
              <a:rPr lang="hu-HU" sz="3000" dirty="0"/>
              <a:t> </a:t>
            </a:r>
            <a:r>
              <a:rPr lang="hu-HU" sz="3000" dirty="0" err="1"/>
              <a:t>institutions</a:t>
            </a:r>
            <a:r>
              <a:rPr lang="hu-HU" sz="3000" dirty="0"/>
              <a:t> </a:t>
            </a:r>
            <a:r>
              <a:rPr lang="hu-HU" sz="3000" dirty="0" err="1"/>
              <a:t>would</a:t>
            </a:r>
            <a:r>
              <a:rPr lang="hu-HU" sz="3000" dirty="0"/>
              <a:t> </a:t>
            </a:r>
            <a:r>
              <a:rPr lang="hu-HU" sz="3000" dirty="0" err="1"/>
              <a:t>spread</a:t>
            </a:r>
            <a:r>
              <a:rPr lang="hu-HU" sz="3000" dirty="0"/>
              <a:t>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benefits</a:t>
            </a:r>
            <a:r>
              <a:rPr lang="hu-HU" sz="3000" dirty="0"/>
              <a:t> of a </a:t>
            </a:r>
            <a:r>
              <a:rPr lang="hu-HU" sz="3000" dirty="0" err="1"/>
              <a:t>thriving</a:t>
            </a:r>
            <a:r>
              <a:rPr lang="hu-HU" sz="3000" dirty="0"/>
              <a:t> </a:t>
            </a:r>
            <a:r>
              <a:rPr lang="hu-HU" sz="3000" dirty="0" err="1"/>
              <a:t>water</a:t>
            </a:r>
            <a:r>
              <a:rPr lang="hu-HU" sz="3000" dirty="0"/>
              <a:t> sector </a:t>
            </a:r>
            <a:r>
              <a:rPr lang="hu-HU" sz="3000" dirty="0" err="1"/>
              <a:t>among</a:t>
            </a:r>
            <a:r>
              <a:rPr lang="hu-HU" sz="3000" dirty="0"/>
              <a:t>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population</a:t>
            </a:r>
            <a:r>
              <a:rPr lang="hu-HU" sz="3000" dirty="0"/>
              <a:t> and </a:t>
            </a:r>
            <a:r>
              <a:rPr lang="hu-HU" sz="3000" dirty="0" err="1"/>
              <a:t>facilitate</a:t>
            </a:r>
            <a:r>
              <a:rPr lang="hu-HU" sz="3000" dirty="0"/>
              <a:t>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gradual</a:t>
            </a:r>
            <a:r>
              <a:rPr lang="hu-HU" sz="3000" dirty="0"/>
              <a:t> </a:t>
            </a:r>
            <a:r>
              <a:rPr lang="hu-HU" sz="3000" dirty="0" err="1"/>
              <a:t>handover</a:t>
            </a:r>
            <a:r>
              <a:rPr lang="hu-HU" sz="3000" dirty="0"/>
              <a:t> of </a:t>
            </a:r>
            <a:r>
              <a:rPr lang="hu-HU" sz="3000" dirty="0" err="1"/>
              <a:t>certain</a:t>
            </a:r>
            <a:r>
              <a:rPr lang="hu-HU" sz="3000" dirty="0"/>
              <a:t> </a:t>
            </a:r>
            <a:r>
              <a:rPr lang="hu-HU" sz="3000" dirty="0" err="1"/>
              <a:t>tasks</a:t>
            </a:r>
            <a:r>
              <a:rPr lang="hu-HU" sz="3000" dirty="0"/>
              <a:t> of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public</a:t>
            </a:r>
            <a:r>
              <a:rPr lang="hu-HU" sz="3000" dirty="0"/>
              <a:t> sector </a:t>
            </a:r>
            <a:r>
              <a:rPr lang="hu-HU" sz="3000" dirty="0" err="1"/>
              <a:t>to</a:t>
            </a:r>
            <a:r>
              <a:rPr lang="hu-HU" sz="3000" dirty="0"/>
              <a:t> </a:t>
            </a:r>
            <a:r>
              <a:rPr lang="hu-HU" sz="3000" dirty="0" err="1"/>
              <a:t>private</a:t>
            </a:r>
            <a:r>
              <a:rPr lang="hu-HU" sz="3000" dirty="0"/>
              <a:t> </a:t>
            </a:r>
            <a:r>
              <a:rPr lang="hu-HU" sz="3000" dirty="0" err="1"/>
              <a:t>or</a:t>
            </a:r>
            <a:r>
              <a:rPr lang="hu-HU" sz="3000" dirty="0"/>
              <a:t> </a:t>
            </a:r>
            <a:r>
              <a:rPr lang="hu-HU" sz="3000" dirty="0" err="1"/>
              <a:t>collective</a:t>
            </a:r>
            <a:r>
              <a:rPr lang="hu-HU" sz="3000" dirty="0"/>
              <a:t> </a:t>
            </a:r>
            <a:r>
              <a:rPr lang="hu-HU" sz="3000" dirty="0" err="1"/>
              <a:t>players</a:t>
            </a:r>
            <a:r>
              <a:rPr lang="hu-HU" sz="3000" dirty="0"/>
              <a:t> and </a:t>
            </a:r>
            <a:r>
              <a:rPr lang="hu-HU" sz="3000" dirty="0" err="1"/>
              <a:t>the</a:t>
            </a:r>
            <a:r>
              <a:rPr lang="hu-HU" sz="3000" dirty="0"/>
              <a:t> civil </a:t>
            </a:r>
            <a:r>
              <a:rPr lang="hu-HU" sz="3000" dirty="0" err="1"/>
              <a:t>society</a:t>
            </a:r>
            <a:endParaRPr lang="fr-CH" sz="3000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8FE9C0-D776-354D-AB25-1EC8BAC2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917C3F-E0E3-B647-A058-F85D4E5A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3824086"/>
            <a:ext cx="3232801" cy="24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0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2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06715A-91F8-E84D-9F3B-2EE8E4C84CD9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hu-HU" sz="3000" dirty="0" err="1"/>
              <a:t>Structural</a:t>
            </a:r>
            <a:r>
              <a:rPr lang="hu-HU" sz="3000" dirty="0"/>
              <a:t> and </a:t>
            </a:r>
            <a:r>
              <a:rPr lang="hu-HU" sz="3000" dirty="0" err="1"/>
              <a:t>institutional</a:t>
            </a:r>
            <a:r>
              <a:rPr lang="hu-HU" sz="3000" dirty="0"/>
              <a:t> </a:t>
            </a:r>
            <a:r>
              <a:rPr lang="hu-HU" sz="3000" dirty="0" err="1"/>
              <a:t>reforms</a:t>
            </a:r>
            <a:endParaRPr lang="hu-HU" sz="3000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406674-4B67-5841-A07C-0D687FBC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17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2C7592-241F-F647-A849-270F6925A3A6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hu-HU" sz="3000" dirty="0" err="1"/>
              <a:t>Structural</a:t>
            </a:r>
            <a:r>
              <a:rPr lang="hu-HU" sz="3000" dirty="0"/>
              <a:t> and </a:t>
            </a:r>
            <a:r>
              <a:rPr lang="hu-HU" sz="3000" dirty="0" err="1"/>
              <a:t>institutional</a:t>
            </a:r>
            <a:r>
              <a:rPr lang="hu-HU" sz="3000" dirty="0"/>
              <a:t> </a:t>
            </a:r>
            <a:r>
              <a:rPr lang="hu-HU" sz="3000" dirty="0" err="1"/>
              <a:t>reforms</a:t>
            </a:r>
            <a:endParaRPr lang="hu-HU" sz="3000" dirty="0"/>
          </a:p>
          <a:p>
            <a:r>
              <a:rPr lang="hu-HU" sz="3000" dirty="0" err="1"/>
              <a:t>Economic</a:t>
            </a:r>
            <a:r>
              <a:rPr lang="hu-HU" sz="3000" dirty="0"/>
              <a:t> and </a:t>
            </a:r>
            <a:r>
              <a:rPr lang="hu-HU" sz="3000" dirty="0" err="1"/>
              <a:t>financial</a:t>
            </a:r>
            <a:r>
              <a:rPr lang="hu-HU" sz="3000" dirty="0"/>
              <a:t> </a:t>
            </a:r>
            <a:r>
              <a:rPr lang="hu-HU" sz="3000" dirty="0" err="1"/>
              <a:t>sustainability</a:t>
            </a:r>
            <a:r>
              <a:rPr lang="hu-HU" sz="3000" dirty="0"/>
              <a:t> of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water</a:t>
            </a:r>
            <a:r>
              <a:rPr lang="hu-HU" sz="3000" dirty="0"/>
              <a:t> sector</a:t>
            </a: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4A1CED-3705-5443-9DD6-5D91EC56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93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2C7592-241F-F647-A849-270F6925A3A6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hu-HU" sz="3000" dirty="0" err="1"/>
              <a:t>Structural</a:t>
            </a:r>
            <a:r>
              <a:rPr lang="hu-HU" sz="3000" dirty="0"/>
              <a:t> and </a:t>
            </a:r>
            <a:r>
              <a:rPr lang="hu-HU" sz="3000" dirty="0" err="1"/>
              <a:t>institutional</a:t>
            </a:r>
            <a:r>
              <a:rPr lang="hu-HU" sz="3000" dirty="0"/>
              <a:t> </a:t>
            </a:r>
            <a:r>
              <a:rPr lang="hu-HU" sz="3000" dirty="0" err="1"/>
              <a:t>reforms</a:t>
            </a:r>
            <a:endParaRPr lang="hu-HU" sz="3000" dirty="0"/>
          </a:p>
          <a:p>
            <a:r>
              <a:rPr lang="hu-HU" sz="3000" dirty="0" err="1"/>
              <a:t>Economic</a:t>
            </a:r>
            <a:r>
              <a:rPr lang="hu-HU" sz="3000" dirty="0"/>
              <a:t> and </a:t>
            </a:r>
            <a:r>
              <a:rPr lang="hu-HU" sz="3000" dirty="0" err="1"/>
              <a:t>financial</a:t>
            </a:r>
            <a:r>
              <a:rPr lang="hu-HU" sz="3000" dirty="0"/>
              <a:t> </a:t>
            </a:r>
            <a:r>
              <a:rPr lang="hu-HU" sz="3000" dirty="0" err="1"/>
              <a:t>sustainability</a:t>
            </a:r>
            <a:r>
              <a:rPr lang="hu-HU" sz="3000" dirty="0"/>
              <a:t> of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water</a:t>
            </a:r>
            <a:r>
              <a:rPr lang="hu-HU" sz="3000" dirty="0"/>
              <a:t> sector</a:t>
            </a:r>
          </a:p>
          <a:p>
            <a:r>
              <a:rPr lang="hu-HU" sz="3000" dirty="0" err="1"/>
              <a:t>Regional</a:t>
            </a:r>
            <a:r>
              <a:rPr lang="hu-HU" sz="3000" dirty="0"/>
              <a:t> </a:t>
            </a:r>
            <a:r>
              <a:rPr lang="hu-HU" sz="3000" dirty="0" err="1"/>
              <a:t>cooperation</a:t>
            </a:r>
            <a:r>
              <a:rPr lang="hu-HU" sz="3000" dirty="0"/>
              <a:t> and </a:t>
            </a:r>
            <a:r>
              <a:rPr lang="hu-HU" sz="3000" dirty="0" err="1"/>
              <a:t>smart</a:t>
            </a:r>
            <a:r>
              <a:rPr lang="hu-HU" sz="3000" dirty="0"/>
              <a:t> </a:t>
            </a:r>
            <a:r>
              <a:rPr lang="hu-HU" sz="3000" dirty="0" err="1"/>
              <a:t>regional</a:t>
            </a:r>
            <a:r>
              <a:rPr lang="hu-HU" sz="3000" dirty="0"/>
              <a:t> </a:t>
            </a:r>
            <a:r>
              <a:rPr lang="hu-HU" sz="3000" dirty="0" err="1"/>
              <a:t>investment</a:t>
            </a:r>
            <a:r>
              <a:rPr lang="hu-HU" sz="3000" dirty="0"/>
              <a:t> </a:t>
            </a:r>
            <a:r>
              <a:rPr lang="hu-HU" sz="3000" dirty="0" err="1"/>
              <a:t>concept</a:t>
            </a:r>
            <a:endParaRPr lang="hu-HU" sz="3000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4A1CED-3705-5443-9DD6-5D91EC56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260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8233FC-B4E6-AA4C-9567-F52AE9F276A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hu-HU" sz="3000" dirty="0" err="1"/>
              <a:t>Structural</a:t>
            </a:r>
            <a:r>
              <a:rPr lang="hu-HU" sz="3000" dirty="0"/>
              <a:t> and </a:t>
            </a:r>
            <a:r>
              <a:rPr lang="hu-HU" sz="3000" dirty="0" err="1"/>
              <a:t>institutional</a:t>
            </a:r>
            <a:r>
              <a:rPr lang="hu-HU" sz="3000" dirty="0"/>
              <a:t> </a:t>
            </a:r>
            <a:r>
              <a:rPr lang="hu-HU" sz="3000" dirty="0" err="1"/>
              <a:t>reforms</a:t>
            </a:r>
            <a:endParaRPr lang="hu-HU" sz="3000" dirty="0"/>
          </a:p>
          <a:p>
            <a:r>
              <a:rPr lang="hu-HU" sz="3000" dirty="0" err="1"/>
              <a:t>Economic</a:t>
            </a:r>
            <a:r>
              <a:rPr lang="hu-HU" sz="3000" dirty="0"/>
              <a:t> and </a:t>
            </a:r>
            <a:r>
              <a:rPr lang="hu-HU" sz="3000" dirty="0" err="1"/>
              <a:t>financial</a:t>
            </a:r>
            <a:r>
              <a:rPr lang="hu-HU" sz="3000" dirty="0"/>
              <a:t> </a:t>
            </a:r>
            <a:r>
              <a:rPr lang="hu-HU" sz="3000" dirty="0" err="1"/>
              <a:t>sustainability</a:t>
            </a:r>
            <a:r>
              <a:rPr lang="hu-HU" sz="3000" dirty="0"/>
              <a:t> of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water</a:t>
            </a:r>
            <a:r>
              <a:rPr lang="hu-HU" sz="3000" dirty="0"/>
              <a:t> sector</a:t>
            </a:r>
          </a:p>
          <a:p>
            <a:r>
              <a:rPr lang="hu-HU" sz="3000" dirty="0" err="1"/>
              <a:t>Regional</a:t>
            </a:r>
            <a:r>
              <a:rPr lang="hu-HU" sz="3000" dirty="0"/>
              <a:t> </a:t>
            </a:r>
            <a:r>
              <a:rPr lang="hu-HU" sz="3000" dirty="0" err="1"/>
              <a:t>cooperation</a:t>
            </a:r>
            <a:r>
              <a:rPr lang="hu-HU" sz="3000" dirty="0"/>
              <a:t> and </a:t>
            </a:r>
            <a:r>
              <a:rPr lang="hu-HU" sz="3000" dirty="0" err="1"/>
              <a:t>smart</a:t>
            </a:r>
            <a:r>
              <a:rPr lang="hu-HU" sz="3000" dirty="0"/>
              <a:t> </a:t>
            </a:r>
            <a:r>
              <a:rPr lang="hu-HU" sz="3000" dirty="0" err="1"/>
              <a:t>regional</a:t>
            </a:r>
            <a:r>
              <a:rPr lang="hu-HU" sz="3000" dirty="0"/>
              <a:t> </a:t>
            </a:r>
            <a:r>
              <a:rPr lang="hu-HU" sz="3000" dirty="0" err="1"/>
              <a:t>investment</a:t>
            </a:r>
            <a:r>
              <a:rPr lang="hu-HU" sz="3000" dirty="0"/>
              <a:t> </a:t>
            </a:r>
            <a:r>
              <a:rPr lang="hu-HU" sz="3000" dirty="0" err="1"/>
              <a:t>concept</a:t>
            </a:r>
            <a:endParaRPr lang="hu-HU" sz="3000" dirty="0"/>
          </a:p>
          <a:p>
            <a:r>
              <a:rPr lang="hu-HU" sz="3000" dirty="0" err="1"/>
              <a:t>Strategic</a:t>
            </a:r>
            <a:r>
              <a:rPr lang="hu-HU" sz="3000" dirty="0"/>
              <a:t> </a:t>
            </a:r>
            <a:r>
              <a:rPr lang="hu-HU" sz="3000" dirty="0" err="1"/>
              <a:t>cooperation</a:t>
            </a:r>
            <a:r>
              <a:rPr lang="hu-HU" sz="3000" dirty="0"/>
              <a:t> </a:t>
            </a:r>
            <a:r>
              <a:rPr lang="hu-HU" sz="3000" dirty="0" err="1"/>
              <a:t>on</a:t>
            </a:r>
            <a:r>
              <a:rPr lang="hu-HU" sz="3000" dirty="0"/>
              <a:t> </a:t>
            </a:r>
            <a:r>
              <a:rPr lang="hu-HU" sz="3000" dirty="0" err="1"/>
              <a:t>water</a:t>
            </a:r>
            <a:endParaRPr lang="fr-CH" sz="3000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86E214-9934-7548-8672-B5F63EC1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63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FFC1B27-8F98-4013-9B27-D42C69ED533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32974" y="1537556"/>
            <a:ext cx="10580687" cy="4315146"/>
          </a:xfrm>
        </p:spPr>
        <p:txBody>
          <a:bodyPr/>
          <a:lstStyle/>
          <a:p>
            <a:r>
              <a:rPr lang="hu-HU" sz="3000" dirty="0" err="1"/>
              <a:t>Initiating</a:t>
            </a:r>
            <a:r>
              <a:rPr lang="hu-HU" sz="3000" dirty="0"/>
              <a:t> and </a:t>
            </a:r>
            <a:r>
              <a:rPr lang="hu-HU" sz="3000" dirty="0" err="1"/>
              <a:t>supporting</a:t>
            </a:r>
            <a:r>
              <a:rPr lang="hu-HU" sz="3000" dirty="0"/>
              <a:t> a </a:t>
            </a:r>
            <a:r>
              <a:rPr lang="hu-HU" sz="3000" dirty="0" err="1"/>
              <a:t>dialogue</a:t>
            </a:r>
            <a:r>
              <a:rPr lang="hu-HU" sz="3000" dirty="0"/>
              <a:t> </a:t>
            </a:r>
            <a:r>
              <a:rPr lang="hu-HU" sz="3000" dirty="0" err="1"/>
              <a:t>among</a:t>
            </a:r>
            <a:r>
              <a:rPr lang="hu-HU" sz="3000" dirty="0"/>
              <a:t> </a:t>
            </a:r>
            <a:r>
              <a:rPr lang="hu-HU" sz="3000" dirty="0" err="1"/>
              <a:t>experts</a:t>
            </a:r>
            <a:r>
              <a:rPr lang="hu-HU" sz="3000" dirty="0"/>
              <a:t> and </a:t>
            </a:r>
            <a:r>
              <a:rPr lang="hu-HU" sz="3000" dirty="0" err="1"/>
              <a:t>researchers</a:t>
            </a:r>
            <a:r>
              <a:rPr lang="hu-HU" sz="3000" dirty="0"/>
              <a:t> </a:t>
            </a:r>
            <a:r>
              <a:rPr lang="hu-HU" sz="3000" dirty="0" err="1"/>
              <a:t>from</a:t>
            </a:r>
            <a:r>
              <a:rPr lang="hu-HU" sz="3000" dirty="0"/>
              <a:t> </a:t>
            </a:r>
            <a:r>
              <a:rPr lang="hu-HU" sz="3000" dirty="0" err="1"/>
              <a:t>several</a:t>
            </a:r>
            <a:r>
              <a:rPr lang="hu-HU" sz="3000" dirty="0"/>
              <a:t> </a:t>
            </a:r>
            <a:r>
              <a:rPr lang="hu-HU" sz="3000" dirty="0" err="1"/>
              <a:t>areas</a:t>
            </a:r>
            <a:endParaRPr lang="fr-CH" sz="3000" dirty="0"/>
          </a:p>
          <a:p>
            <a:r>
              <a:rPr lang="hu-HU" sz="3000" dirty="0" err="1"/>
              <a:t>hydraulic</a:t>
            </a:r>
            <a:r>
              <a:rPr lang="hu-HU" sz="3000" dirty="0"/>
              <a:t> </a:t>
            </a:r>
            <a:r>
              <a:rPr lang="hu-HU" sz="3000" dirty="0" err="1"/>
              <a:t>engineering</a:t>
            </a:r>
            <a:r>
              <a:rPr lang="hu-HU" sz="3000" dirty="0"/>
              <a:t>, </a:t>
            </a:r>
            <a:r>
              <a:rPr lang="hu-HU" sz="3000" dirty="0" err="1"/>
              <a:t>irrigated</a:t>
            </a:r>
            <a:r>
              <a:rPr lang="hu-HU" sz="3000" dirty="0"/>
              <a:t> </a:t>
            </a:r>
            <a:r>
              <a:rPr lang="hu-HU" sz="3000" dirty="0" err="1"/>
              <a:t>agriculture</a:t>
            </a:r>
            <a:r>
              <a:rPr lang="hu-HU" sz="3000" dirty="0"/>
              <a:t>, </a:t>
            </a:r>
            <a:r>
              <a:rPr lang="hu-HU" sz="3000" dirty="0" err="1"/>
              <a:t>environment</a:t>
            </a:r>
            <a:r>
              <a:rPr lang="hu-HU" sz="3000" dirty="0"/>
              <a:t> </a:t>
            </a:r>
            <a:r>
              <a:rPr lang="hu-HU" sz="3000" dirty="0" err="1"/>
              <a:t>protection</a:t>
            </a:r>
            <a:r>
              <a:rPr lang="hu-HU" sz="3000" dirty="0"/>
              <a:t>, </a:t>
            </a:r>
            <a:r>
              <a:rPr lang="hu-HU" sz="3000" dirty="0" err="1"/>
              <a:t>economy</a:t>
            </a:r>
            <a:r>
              <a:rPr lang="hu-HU" sz="3000" dirty="0"/>
              <a:t>, </a:t>
            </a:r>
            <a:r>
              <a:rPr lang="hu-HU" sz="3000" dirty="0" err="1"/>
              <a:t>finance</a:t>
            </a:r>
            <a:r>
              <a:rPr lang="hu-HU" sz="3000" dirty="0"/>
              <a:t>, </a:t>
            </a:r>
            <a:r>
              <a:rPr lang="hu-HU" sz="3000" dirty="0" err="1"/>
              <a:t>investment</a:t>
            </a:r>
            <a:r>
              <a:rPr lang="hu-HU" sz="3000" dirty="0"/>
              <a:t>, </a:t>
            </a:r>
            <a:r>
              <a:rPr lang="hu-HU" sz="3000" dirty="0" err="1"/>
              <a:t>foreign</a:t>
            </a:r>
            <a:r>
              <a:rPr lang="hu-HU" sz="3000" dirty="0"/>
              <a:t> </a:t>
            </a:r>
            <a:r>
              <a:rPr lang="hu-HU" sz="3000" dirty="0" err="1"/>
              <a:t>affairs</a:t>
            </a:r>
            <a:r>
              <a:rPr lang="hu-HU" sz="3000" dirty="0"/>
              <a:t>, </a:t>
            </a:r>
            <a:r>
              <a:rPr lang="hu-HU" sz="3000" dirty="0" err="1"/>
              <a:t>strategic</a:t>
            </a:r>
            <a:r>
              <a:rPr lang="hu-HU" sz="3000" dirty="0"/>
              <a:t> </a:t>
            </a:r>
            <a:r>
              <a:rPr lang="hu-HU" sz="3000" dirty="0" err="1"/>
              <a:t>research</a:t>
            </a:r>
            <a:endParaRPr lang="fr-CH" sz="3000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DB36F2-76DF-467F-BCCE-F99D399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FAD012-CC57-B84F-96D0-8FD033F4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45" y="3695129"/>
            <a:ext cx="5599087" cy="24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C271EF-A46B-8D49-B723-42550C749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3000" dirty="0" err="1"/>
              <a:t>How</a:t>
            </a:r>
            <a:r>
              <a:rPr lang="hu-HU" sz="3000" dirty="0"/>
              <a:t> </a:t>
            </a:r>
            <a:r>
              <a:rPr lang="hu-HU" sz="3000" dirty="0" err="1"/>
              <a:t>to</a:t>
            </a:r>
            <a:r>
              <a:rPr lang="hu-HU" sz="3000" dirty="0"/>
              <a:t> </a:t>
            </a:r>
            <a:r>
              <a:rPr lang="hu-HU" sz="3000" dirty="0" err="1"/>
              <a:t>close</a:t>
            </a:r>
            <a:r>
              <a:rPr lang="hu-HU" sz="3000" dirty="0"/>
              <a:t>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gap</a:t>
            </a:r>
            <a:r>
              <a:rPr lang="hu-HU" sz="3000" dirty="0"/>
              <a:t> </a:t>
            </a:r>
            <a:r>
              <a:rPr lang="hu-HU" sz="3000" dirty="0" err="1"/>
              <a:t>between</a:t>
            </a:r>
            <a:r>
              <a:rPr lang="hu-HU" sz="3000" dirty="0"/>
              <a:t> </a:t>
            </a:r>
            <a:r>
              <a:rPr lang="hu-HU" sz="3000" dirty="0" err="1"/>
              <a:t>spiralling</a:t>
            </a:r>
            <a:r>
              <a:rPr lang="hu-HU" sz="3000" dirty="0"/>
              <a:t> </a:t>
            </a:r>
            <a:r>
              <a:rPr lang="hu-HU" sz="3000" dirty="0" err="1"/>
              <a:t>costs</a:t>
            </a:r>
            <a:r>
              <a:rPr lang="hu-HU" sz="3000" dirty="0"/>
              <a:t> of </a:t>
            </a:r>
            <a:r>
              <a:rPr lang="hu-HU" sz="3000" dirty="0" err="1"/>
              <a:t>investment</a:t>
            </a:r>
            <a:r>
              <a:rPr lang="hu-HU" sz="3000" dirty="0"/>
              <a:t>, </a:t>
            </a:r>
            <a:r>
              <a:rPr lang="hu-HU" sz="3000" dirty="0" err="1"/>
              <a:t>operation</a:t>
            </a:r>
            <a:r>
              <a:rPr lang="hu-HU" sz="3000" dirty="0"/>
              <a:t>, </a:t>
            </a:r>
            <a:r>
              <a:rPr lang="hu-HU" sz="3000" dirty="0" err="1"/>
              <a:t>research</a:t>
            </a:r>
            <a:r>
              <a:rPr lang="hu-HU" sz="3000" dirty="0"/>
              <a:t>, </a:t>
            </a:r>
            <a:r>
              <a:rPr lang="hu-HU" sz="3000" dirty="0" err="1"/>
              <a:t>development</a:t>
            </a:r>
            <a:r>
              <a:rPr lang="hu-HU" sz="3000" dirty="0"/>
              <a:t> and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actual</a:t>
            </a:r>
            <a:r>
              <a:rPr lang="hu-HU" sz="3000" dirty="0"/>
              <a:t> </a:t>
            </a:r>
            <a:r>
              <a:rPr lang="hu-HU" sz="3000" dirty="0" err="1"/>
              <a:t>capacity</a:t>
            </a:r>
            <a:r>
              <a:rPr lang="hu-HU" sz="3000" dirty="0"/>
              <a:t> of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economy</a:t>
            </a:r>
            <a:r>
              <a:rPr lang="hu-HU" sz="3000" dirty="0"/>
              <a:t>?</a:t>
            </a:r>
            <a:endParaRPr lang="fr-CH" sz="3000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9628DE-E706-BD4B-9F3C-6E344F72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96F514-1DE1-B749-9731-79FD0DE9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475" y="3936999"/>
            <a:ext cx="1901825" cy="1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8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>
            <a:extLst>
              <a:ext uri="{FF2B5EF4-FFF2-40B4-BE49-F238E27FC236}">
                <a16:creationId xmlns:a16="http://schemas.microsoft.com/office/drawing/2014/main" id="{34DB36F2-76DF-467F-BCCE-F99D399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8437789-AE17-DB4F-ADF8-65521E9E4E0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28687" y="1761104"/>
            <a:ext cx="10580687" cy="3644900"/>
          </a:xfrm>
        </p:spPr>
        <p:txBody>
          <a:bodyPr/>
          <a:lstStyle/>
          <a:p>
            <a:r>
              <a:rPr lang="hu-HU" sz="3000" dirty="0" err="1"/>
              <a:t>Recovery</a:t>
            </a:r>
            <a:r>
              <a:rPr lang="hu-HU" sz="3000" dirty="0"/>
              <a:t> </a:t>
            </a:r>
            <a:r>
              <a:rPr lang="hu-HU" sz="3000" dirty="0" err="1"/>
              <a:t>programmes</a:t>
            </a:r>
            <a:r>
              <a:rPr lang="hu-HU" sz="3000" dirty="0"/>
              <a:t> and </a:t>
            </a:r>
            <a:r>
              <a:rPr lang="hu-HU" sz="3000" dirty="0" err="1"/>
              <a:t>economic</a:t>
            </a:r>
            <a:r>
              <a:rPr lang="hu-HU" sz="3000" dirty="0"/>
              <a:t> </a:t>
            </a:r>
            <a:r>
              <a:rPr lang="hu-HU" sz="3000" dirty="0" err="1"/>
              <a:t>reforms</a:t>
            </a:r>
            <a:r>
              <a:rPr lang="hu-HU" sz="3000" dirty="0"/>
              <a:t> </a:t>
            </a:r>
            <a:r>
              <a:rPr lang="hu-HU" sz="3000" dirty="0" err="1"/>
              <a:t>should</a:t>
            </a:r>
            <a:r>
              <a:rPr lang="hu-HU" sz="3000" dirty="0"/>
              <a:t> </a:t>
            </a:r>
            <a:r>
              <a:rPr lang="hu-HU" sz="3000" dirty="0" err="1"/>
              <a:t>focus</a:t>
            </a:r>
            <a:r>
              <a:rPr lang="hu-HU" sz="3000" dirty="0"/>
              <a:t> </a:t>
            </a:r>
            <a:r>
              <a:rPr lang="hu-HU" sz="3000" dirty="0" err="1"/>
              <a:t>on</a:t>
            </a:r>
            <a:r>
              <a:rPr lang="hu-HU" sz="3000" dirty="0"/>
              <a:t>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water</a:t>
            </a:r>
            <a:r>
              <a:rPr lang="hu-HU" sz="3000" dirty="0"/>
              <a:t> sector:</a:t>
            </a:r>
            <a:endParaRPr lang="fr-CH" sz="3000" dirty="0"/>
          </a:p>
          <a:p>
            <a:r>
              <a:rPr lang="hu-HU" sz="3000" dirty="0" err="1"/>
              <a:t>jobs</a:t>
            </a:r>
            <a:r>
              <a:rPr lang="hu-HU" sz="3000" dirty="0"/>
              <a:t>, </a:t>
            </a:r>
            <a:r>
              <a:rPr lang="hu-HU" sz="3000" dirty="0" err="1"/>
              <a:t>food</a:t>
            </a:r>
            <a:r>
              <a:rPr lang="hu-HU" sz="3000" dirty="0"/>
              <a:t> </a:t>
            </a:r>
            <a:r>
              <a:rPr lang="hu-HU" sz="3000" dirty="0" err="1"/>
              <a:t>security</a:t>
            </a:r>
            <a:r>
              <a:rPr lang="hu-HU" sz="3000" dirty="0"/>
              <a:t>, </a:t>
            </a:r>
            <a:r>
              <a:rPr lang="hu-HU" sz="3000" dirty="0" err="1"/>
              <a:t>health</a:t>
            </a:r>
            <a:r>
              <a:rPr lang="hu-HU" sz="3000" dirty="0"/>
              <a:t>, </a:t>
            </a:r>
            <a:r>
              <a:rPr lang="hu-HU" sz="3000" dirty="0" err="1"/>
              <a:t>stability</a:t>
            </a:r>
            <a:r>
              <a:rPr lang="hu-HU" sz="3000" dirty="0"/>
              <a:t>, </a:t>
            </a:r>
            <a:r>
              <a:rPr lang="hu-HU" sz="3000" dirty="0" err="1"/>
              <a:t>green</a:t>
            </a:r>
            <a:r>
              <a:rPr lang="hu-HU" sz="3000" dirty="0"/>
              <a:t> </a:t>
            </a:r>
            <a:r>
              <a:rPr lang="hu-HU" sz="3000" dirty="0" err="1"/>
              <a:t>development</a:t>
            </a:r>
            <a:r>
              <a:rPr lang="hu-HU" sz="3000" dirty="0"/>
              <a:t>, </a:t>
            </a:r>
            <a:r>
              <a:rPr lang="hu-HU" sz="3000" dirty="0" err="1"/>
              <a:t>climate</a:t>
            </a:r>
            <a:r>
              <a:rPr lang="hu-HU" sz="3000" dirty="0"/>
              <a:t> </a:t>
            </a:r>
            <a:r>
              <a:rPr lang="hu-HU" sz="3000" dirty="0" err="1"/>
              <a:t>action</a:t>
            </a:r>
            <a:endParaRPr lang="fr-CH" sz="3000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F7A7F5-6B35-4247-9123-40275005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0" y="4260849"/>
            <a:ext cx="3448050" cy="22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FFC1B27-8F98-4013-9B27-D42C69ED533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88988" y="1506718"/>
            <a:ext cx="10580687" cy="4576582"/>
          </a:xfrm>
        </p:spPr>
        <p:txBody>
          <a:bodyPr/>
          <a:lstStyle/>
          <a:p>
            <a:pPr marL="0" indent="0">
              <a:buNone/>
            </a:pPr>
            <a:endParaRPr lang="fr-CH" sz="3000" dirty="0"/>
          </a:p>
          <a:p>
            <a:r>
              <a:rPr lang="hu-HU" sz="3000" dirty="0"/>
              <a:t>The </a:t>
            </a:r>
            <a:r>
              <a:rPr lang="hu-HU" sz="3000" dirty="0" err="1"/>
              <a:t>water</a:t>
            </a:r>
            <a:r>
              <a:rPr lang="hu-HU" sz="3000" dirty="0"/>
              <a:t> sector is </a:t>
            </a:r>
            <a:r>
              <a:rPr lang="hu-HU" sz="3000" dirty="0" err="1"/>
              <a:t>integral</a:t>
            </a:r>
            <a:r>
              <a:rPr lang="hu-HU" sz="3000" dirty="0"/>
              <a:t> part of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economy</a:t>
            </a:r>
            <a:r>
              <a:rPr lang="hu-HU" sz="3000" dirty="0"/>
              <a:t>: </a:t>
            </a:r>
            <a:r>
              <a:rPr lang="hu-HU" sz="3000" dirty="0" err="1"/>
              <a:t>sectoral</a:t>
            </a:r>
            <a:r>
              <a:rPr lang="hu-HU" sz="3000" dirty="0"/>
              <a:t> and </a:t>
            </a:r>
            <a:r>
              <a:rPr lang="hu-HU" sz="3000" dirty="0" err="1"/>
              <a:t>macroeconomic</a:t>
            </a:r>
            <a:r>
              <a:rPr lang="hu-HU" sz="3000" dirty="0"/>
              <a:t> </a:t>
            </a:r>
            <a:r>
              <a:rPr lang="hu-HU" sz="3000" dirty="0" err="1"/>
              <a:t>reforms</a:t>
            </a:r>
            <a:r>
              <a:rPr lang="hu-HU" sz="3000" dirty="0"/>
              <a:t> </a:t>
            </a:r>
            <a:r>
              <a:rPr lang="hu-HU" sz="3000" dirty="0" err="1"/>
              <a:t>should</a:t>
            </a:r>
            <a:r>
              <a:rPr lang="hu-HU" sz="3000" dirty="0"/>
              <a:t> go </a:t>
            </a:r>
            <a:r>
              <a:rPr lang="hu-HU" sz="3000" dirty="0" err="1"/>
              <a:t>hand</a:t>
            </a:r>
            <a:r>
              <a:rPr lang="hu-HU" sz="3000" dirty="0"/>
              <a:t> in </a:t>
            </a:r>
            <a:r>
              <a:rPr lang="hu-HU" sz="3000" dirty="0" err="1"/>
              <a:t>hand</a:t>
            </a:r>
            <a:r>
              <a:rPr lang="hu-HU" sz="3000" dirty="0"/>
              <a:t> </a:t>
            </a:r>
            <a:r>
              <a:rPr lang="hu-HU" sz="3000" dirty="0" err="1"/>
              <a:t>to</a:t>
            </a:r>
            <a:r>
              <a:rPr lang="hu-HU" sz="3000" dirty="0"/>
              <a:t> </a:t>
            </a:r>
            <a:r>
              <a:rPr lang="hu-HU" sz="3000" dirty="0" err="1"/>
              <a:t>bring</a:t>
            </a:r>
            <a:r>
              <a:rPr lang="hu-HU" sz="3000" dirty="0"/>
              <a:t> </a:t>
            </a:r>
            <a:r>
              <a:rPr lang="hu-HU" sz="3000" dirty="0" err="1"/>
              <a:t>sustainable</a:t>
            </a:r>
            <a:r>
              <a:rPr lang="hu-HU" sz="3000" dirty="0"/>
              <a:t> </a:t>
            </a:r>
            <a:r>
              <a:rPr lang="hu-HU" sz="3000" dirty="0" err="1"/>
              <a:t>results</a:t>
            </a:r>
            <a:endParaRPr lang="fr-CH" sz="3000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DB36F2-76DF-467F-BCCE-F99D399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2AA8-89B5-4212-8DD8-FA9CB978D898}" type="datetime3">
              <a:rPr lang="en-US" smtClean="0"/>
              <a:t>23 February 2021</a:t>
            </a:fld>
            <a:endParaRPr lang="hu-HU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CF842A-603B-8A4C-A860-D85773D61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49" y="4036308"/>
            <a:ext cx="3770047" cy="25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2343"/>
      </p:ext>
    </p:extLst>
  </p:cSld>
  <p:clrMapOvr>
    <a:masterClrMapping/>
  </p:clrMapOvr>
</p:sld>
</file>

<file path=ppt/theme/theme1.xml><?xml version="1.0" encoding="utf-8"?>
<a:theme xmlns:a="http://schemas.openxmlformats.org/drawingml/2006/main" name="Corvinus cím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vinus alap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vinus táblázat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rvinus üres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öszönjük a figyelmet!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gédanyagok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42BF9CC00FBB40BAF4D87FFC7E662B" ma:contentTypeVersion="13" ma:contentTypeDescription="Create a new document." ma:contentTypeScope="" ma:versionID="c0e9545ab6e2ac923e2190edb777d3d0">
  <xsd:schema xmlns:xsd="http://www.w3.org/2001/XMLSchema" xmlns:xs="http://www.w3.org/2001/XMLSchema" xmlns:p="http://schemas.microsoft.com/office/2006/metadata/properties" xmlns:ns3="da4faae5-3d89-4de5-9770-310c783c4fbf" xmlns:ns4="96ce0f40-8d84-4a95-b314-65c2972c3cfa" targetNamespace="http://schemas.microsoft.com/office/2006/metadata/properties" ma:root="true" ma:fieldsID="4e2827150378a57d17d8499e4814bd19" ns3:_="" ns4:_="">
    <xsd:import namespace="da4faae5-3d89-4de5-9770-310c783c4fbf"/>
    <xsd:import namespace="96ce0f40-8d84-4a95-b314-65c2972c3c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faae5-3d89-4de5-9770-310c783c4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e0f40-8d84-4a95-b314-65c2972c3c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7054E-5C26-4D1A-97C9-CAC8782DC58D}">
  <ds:schemaRefs>
    <ds:schemaRef ds:uri="http://schemas.microsoft.com/office/2006/documentManagement/types"/>
    <ds:schemaRef ds:uri="http://schemas.microsoft.com/office/2006/metadata/properties"/>
    <ds:schemaRef ds:uri="96ce0f40-8d84-4a95-b314-65c2972c3cfa"/>
    <ds:schemaRef ds:uri="http://purl.org/dc/terms/"/>
    <ds:schemaRef ds:uri="http://www.w3.org/XML/1998/namespace"/>
    <ds:schemaRef ds:uri="da4faae5-3d89-4de5-9770-310c783c4fb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E2BC809-2F1A-4121-B029-3C196E7FA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DD817A-3E9B-4DF6-A299-79ADC8EF0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faae5-3d89-4de5-9770-310c783c4fbf"/>
    <ds:schemaRef ds:uri="96ce0f40-8d84-4a95-b314-65c2972c3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354</Words>
  <Application>Microsoft Macintosh PowerPoint</Application>
  <PresentationFormat>Grand écran</PresentationFormat>
  <Paragraphs>48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Arial</vt:lpstr>
      <vt:lpstr>Arial </vt:lpstr>
      <vt:lpstr>Arial Narrow</vt:lpstr>
      <vt:lpstr>Calibri</vt:lpstr>
      <vt:lpstr>Georgia</vt:lpstr>
      <vt:lpstr>Muli</vt:lpstr>
      <vt:lpstr>Wingdings</vt:lpstr>
      <vt:lpstr>Corvinus cím dia</vt:lpstr>
      <vt:lpstr>Corvinus alap dia</vt:lpstr>
      <vt:lpstr>Corvinus táblázat dia</vt:lpstr>
      <vt:lpstr>Corvinus üres dia</vt:lpstr>
      <vt:lpstr>Köszönjük a figyelmet!</vt:lpstr>
      <vt:lpstr>Segédanyagok</vt:lpstr>
      <vt:lpstr>“Identifying essential structural and institutional reforms to achieve economic sustainability of the water sector of Central Asia”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Microsoft Office User</cp:lastModifiedBy>
  <cp:revision>284</cp:revision>
  <dcterms:created xsi:type="dcterms:W3CDTF">2020-10-20T10:56:19Z</dcterms:created>
  <dcterms:modified xsi:type="dcterms:W3CDTF">2021-02-23T21:55:03Z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0x0101002842BF9CC00FBB40BAF4D87FFC7E662B</vt:lpwstr>
  </property>
</Properties>
</file>